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86" r:id="rId4"/>
    <p:sldId id="325" r:id="rId5"/>
    <p:sldId id="396" r:id="rId6"/>
    <p:sldId id="389" r:id="rId7"/>
    <p:sldId id="388" r:id="rId8"/>
    <p:sldId id="377" r:id="rId9"/>
    <p:sldId id="393" r:id="rId10"/>
    <p:sldId id="399" r:id="rId11"/>
    <p:sldId id="390" r:id="rId12"/>
    <p:sldId id="401" r:id="rId13"/>
    <p:sldId id="402" r:id="rId14"/>
    <p:sldId id="403" r:id="rId15"/>
    <p:sldId id="346" r:id="rId16"/>
    <p:sldId id="345" r:id="rId17"/>
    <p:sldId id="330" r:id="rId18"/>
    <p:sldId id="331" r:id="rId19"/>
    <p:sldId id="332" r:id="rId20"/>
    <p:sldId id="348" r:id="rId21"/>
    <p:sldId id="313" r:id="rId22"/>
    <p:sldId id="269" r:id="rId23"/>
    <p:sldId id="333" r:id="rId24"/>
    <p:sldId id="395" r:id="rId25"/>
    <p:sldId id="39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pson-Graves, Scott" initials="T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94718" autoAdjust="0"/>
  </p:normalViewPr>
  <p:slideViewPr>
    <p:cSldViewPr snapToGrid="0">
      <p:cViewPr varScale="1">
        <p:scale>
          <a:sx n="108" d="100"/>
          <a:sy n="108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2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6D975-6BEA-4145-8482-41BA9C17F4A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23E4A-4A36-46F4-8F53-A036BF143B32}">
      <dgm:prSet phldrT="[Text]" custT="1"/>
      <dgm:spPr/>
      <dgm:t>
        <a:bodyPr/>
        <a:lstStyle/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TASK 1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Outreach &amp;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Data Collection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8CF3F2D2-3CC9-4F78-8DD5-15E232946C78}" type="parTrans" cxnId="{42E54AC6-EA71-45CC-9E8F-BD98898E63EC}">
      <dgm:prSet/>
      <dgm:spPr/>
      <dgm:t>
        <a:bodyPr/>
        <a:lstStyle/>
        <a:p>
          <a:endParaRPr lang="en-US"/>
        </a:p>
      </dgm:t>
    </dgm:pt>
    <dgm:pt modelId="{AF533AAD-8A9B-4189-B63B-ADC2A1236253}" type="sibTrans" cxnId="{42E54AC6-EA71-45CC-9E8F-BD98898E63EC}">
      <dgm:prSet/>
      <dgm:spPr/>
      <dgm:t>
        <a:bodyPr/>
        <a:lstStyle/>
        <a:p>
          <a:endParaRPr lang="en-US"/>
        </a:p>
      </dgm:t>
    </dgm:pt>
    <dgm:pt modelId="{C108B22B-19FD-44DA-8832-82E8E6E439FC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Document</a:t>
          </a:r>
        </a:p>
        <a:p>
          <a:r>
            <a:rPr lang="en-US" sz="1200" dirty="0" smtClean="0">
              <a:solidFill>
                <a:schemeClr val="tx1"/>
              </a:solidFill>
            </a:rPr>
            <a:t>Review</a:t>
          </a:r>
          <a:endParaRPr lang="en-US" sz="1200" dirty="0">
            <a:solidFill>
              <a:schemeClr val="tx1"/>
            </a:solidFill>
          </a:endParaRPr>
        </a:p>
      </dgm:t>
    </dgm:pt>
    <dgm:pt modelId="{D6BE2FEA-8AC3-458E-8EF4-31BFA7338F9F}" type="parTrans" cxnId="{2728A77A-3912-4E66-AB06-BBDC8C0F1DBD}">
      <dgm:prSet/>
      <dgm:spPr/>
      <dgm:t>
        <a:bodyPr/>
        <a:lstStyle/>
        <a:p>
          <a:endParaRPr lang="en-US" dirty="0"/>
        </a:p>
      </dgm:t>
    </dgm:pt>
    <dgm:pt modelId="{F5F77D8D-96EE-489E-8E5C-2B94D05CADA8}" type="sibTrans" cxnId="{2728A77A-3912-4E66-AB06-BBDC8C0F1DBD}">
      <dgm:prSet/>
      <dgm:spPr/>
      <dgm:t>
        <a:bodyPr/>
        <a:lstStyle/>
        <a:p>
          <a:endParaRPr lang="en-US"/>
        </a:p>
      </dgm:t>
    </dgm:pt>
    <dgm:pt modelId="{0D11E769-A428-481F-823B-E802BCF5164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Data </a:t>
          </a:r>
        </a:p>
        <a:p>
          <a:r>
            <a:rPr lang="en-US" sz="1200" dirty="0" smtClean="0">
              <a:solidFill>
                <a:schemeClr val="tx1"/>
              </a:solidFill>
            </a:rPr>
            <a:t>Collection</a:t>
          </a:r>
          <a:endParaRPr lang="en-US" sz="1200" dirty="0">
            <a:solidFill>
              <a:schemeClr val="tx1"/>
            </a:solidFill>
          </a:endParaRPr>
        </a:p>
      </dgm:t>
    </dgm:pt>
    <dgm:pt modelId="{DD27E029-EC49-4D78-907D-4A595EF275F3}" type="parTrans" cxnId="{846E0BC3-6893-4E7F-8F91-F2BA0A325BDD}">
      <dgm:prSet/>
      <dgm:spPr/>
      <dgm:t>
        <a:bodyPr/>
        <a:lstStyle/>
        <a:p>
          <a:endParaRPr lang="en-US" dirty="0"/>
        </a:p>
      </dgm:t>
    </dgm:pt>
    <dgm:pt modelId="{D975DAF3-5748-41DC-BAE2-A54DEA31A8FE}" type="sibTrans" cxnId="{846E0BC3-6893-4E7F-8F91-F2BA0A325BDD}">
      <dgm:prSet/>
      <dgm:spPr/>
      <dgm:t>
        <a:bodyPr/>
        <a:lstStyle/>
        <a:p>
          <a:endParaRPr lang="en-US"/>
        </a:p>
      </dgm:t>
    </dgm:pt>
    <dgm:pt modelId="{071B3A75-44B6-46A9-8D52-70AE8726612B}">
      <dgm:prSet phldrT="[Text]" custT="1"/>
      <dgm:spPr/>
      <dgm:t>
        <a:bodyPr/>
        <a:lstStyle/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TASK 2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Projections &amp;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Analyses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6245EBA7-B7A2-4145-AD8B-D940C7370185}" type="parTrans" cxnId="{1E307ACA-6707-4F90-A6A2-3AE806DAB3C2}">
      <dgm:prSet/>
      <dgm:spPr/>
      <dgm:t>
        <a:bodyPr/>
        <a:lstStyle/>
        <a:p>
          <a:endParaRPr lang="en-US"/>
        </a:p>
      </dgm:t>
    </dgm:pt>
    <dgm:pt modelId="{CC7B3E0F-50EA-4BCC-99AA-1F68BCD4034C}" type="sibTrans" cxnId="{1E307ACA-6707-4F90-A6A2-3AE806DAB3C2}">
      <dgm:prSet/>
      <dgm:spPr/>
      <dgm:t>
        <a:bodyPr/>
        <a:lstStyle/>
        <a:p>
          <a:endParaRPr lang="en-US"/>
        </a:p>
      </dgm:t>
    </dgm:pt>
    <dgm:pt modelId="{C04896A4-3F1D-4663-8F21-FAD6FF64836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Trade</a:t>
          </a:r>
        </a:p>
        <a:p>
          <a:r>
            <a:rPr lang="en-US" sz="1200" dirty="0" smtClean="0">
              <a:solidFill>
                <a:schemeClr val="tx1"/>
              </a:solidFill>
            </a:rPr>
            <a:t>Characteristics</a:t>
          </a:r>
          <a:endParaRPr lang="en-US" sz="1200" dirty="0">
            <a:solidFill>
              <a:schemeClr val="tx1"/>
            </a:solidFill>
          </a:endParaRPr>
        </a:p>
      </dgm:t>
    </dgm:pt>
    <dgm:pt modelId="{34AD524E-9B5D-412C-A30C-BADCC0A5890A}" type="parTrans" cxnId="{3EFCD667-7ECE-4B48-808D-548EBCD5E604}">
      <dgm:prSet/>
      <dgm:spPr/>
      <dgm:t>
        <a:bodyPr/>
        <a:lstStyle/>
        <a:p>
          <a:endParaRPr lang="en-US" dirty="0"/>
        </a:p>
      </dgm:t>
    </dgm:pt>
    <dgm:pt modelId="{9B82BD03-EBD2-42F3-99AA-5A91B0FAA388}" type="sibTrans" cxnId="{3EFCD667-7ECE-4B48-808D-548EBCD5E604}">
      <dgm:prSet/>
      <dgm:spPr/>
      <dgm:t>
        <a:bodyPr/>
        <a:lstStyle/>
        <a:p>
          <a:endParaRPr lang="en-US"/>
        </a:p>
      </dgm:t>
    </dgm:pt>
    <dgm:pt modelId="{A20FBD7B-3CFE-4ABB-BDE3-7017810F7152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Federal Planning</a:t>
          </a:r>
        </a:p>
        <a:p>
          <a:r>
            <a:rPr lang="en-US" sz="1200" dirty="0" smtClean="0">
              <a:solidFill>
                <a:schemeClr val="tx1"/>
              </a:solidFill>
            </a:rPr>
            <a:t>Factors</a:t>
          </a:r>
          <a:endParaRPr lang="en-US" sz="1200" dirty="0">
            <a:solidFill>
              <a:schemeClr val="tx1"/>
            </a:solidFill>
          </a:endParaRPr>
        </a:p>
      </dgm:t>
    </dgm:pt>
    <dgm:pt modelId="{4E8A0B9E-B219-45C0-B2D9-A928BB649434}" type="parTrans" cxnId="{1B2DEE3B-3E53-42E7-825F-85B4CD4CBACF}">
      <dgm:prSet/>
      <dgm:spPr/>
      <dgm:t>
        <a:bodyPr/>
        <a:lstStyle/>
        <a:p>
          <a:endParaRPr lang="en-US" dirty="0"/>
        </a:p>
      </dgm:t>
    </dgm:pt>
    <dgm:pt modelId="{5C7934C7-AC14-4604-A02D-C2C746ADFB0F}" type="sibTrans" cxnId="{1B2DEE3B-3E53-42E7-825F-85B4CD4CBACF}">
      <dgm:prSet/>
      <dgm:spPr/>
      <dgm:t>
        <a:bodyPr/>
        <a:lstStyle/>
        <a:p>
          <a:endParaRPr lang="en-US"/>
        </a:p>
      </dgm:t>
    </dgm:pt>
    <dgm:pt modelId="{54284F04-961C-440B-A90B-06C7BF9355D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TASK 3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Planning Scenarios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&amp; Sensitivity Analysis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CC210FB5-0ADC-4B56-A4F7-068C9483BC69}" type="parTrans" cxnId="{23920064-F63C-4300-A4C1-8311EB039F86}">
      <dgm:prSet/>
      <dgm:spPr/>
      <dgm:t>
        <a:bodyPr/>
        <a:lstStyle/>
        <a:p>
          <a:endParaRPr lang="en-US"/>
        </a:p>
      </dgm:t>
    </dgm:pt>
    <dgm:pt modelId="{3952436E-FFC3-4B21-A9D9-3E96BD5C9626}" type="sibTrans" cxnId="{23920064-F63C-4300-A4C1-8311EB039F86}">
      <dgm:prSet/>
      <dgm:spPr/>
      <dgm:t>
        <a:bodyPr/>
        <a:lstStyle/>
        <a:p>
          <a:endParaRPr lang="en-US"/>
        </a:p>
      </dgm:t>
    </dgm:pt>
    <dgm:pt modelId="{9C34863B-7C16-46AE-8AC3-850ACB8EDCC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TASK 4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Results &amp;</a:t>
          </a:r>
        </a:p>
        <a:p>
          <a:r>
            <a:rPr lang="en-US" sz="1400" b="1" dirty="0" smtClean="0">
              <a:latin typeface="Calibri" pitchFamily="34" charset="0"/>
              <a:cs typeface="Calibri" pitchFamily="34" charset="0"/>
            </a:rPr>
            <a:t>Recommendations</a:t>
          </a:r>
          <a:endParaRPr lang="en-US" sz="1400" b="1" dirty="0">
            <a:latin typeface="Calibri" pitchFamily="34" charset="0"/>
            <a:cs typeface="Calibri" pitchFamily="34" charset="0"/>
          </a:endParaRPr>
        </a:p>
      </dgm:t>
    </dgm:pt>
    <dgm:pt modelId="{D1FBBF27-5A3B-4EB3-89CC-894422082996}" type="parTrans" cxnId="{A122D508-C799-4176-82B9-E79115ED6725}">
      <dgm:prSet/>
      <dgm:spPr/>
      <dgm:t>
        <a:bodyPr/>
        <a:lstStyle/>
        <a:p>
          <a:endParaRPr lang="en-US"/>
        </a:p>
      </dgm:t>
    </dgm:pt>
    <dgm:pt modelId="{88AA5098-FA57-4417-8BED-24A005D52FE3}" type="sibTrans" cxnId="{A122D508-C799-4176-82B9-E79115ED6725}">
      <dgm:prSet/>
      <dgm:spPr/>
      <dgm:t>
        <a:bodyPr/>
        <a:lstStyle/>
        <a:p>
          <a:endParaRPr lang="en-US"/>
        </a:p>
      </dgm:t>
    </dgm:pt>
    <dgm:pt modelId="{CBC4D6EE-9695-4DB1-845E-381D438D8E3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Outreach</a:t>
          </a:r>
        </a:p>
      </dgm:t>
    </dgm:pt>
    <dgm:pt modelId="{6374323D-0E4D-4D70-BD37-9A78F2FFB199}" type="parTrans" cxnId="{AE4B9013-8F31-446C-A2D0-B3FACAD086E0}">
      <dgm:prSet/>
      <dgm:spPr/>
      <dgm:t>
        <a:bodyPr/>
        <a:lstStyle/>
        <a:p>
          <a:endParaRPr lang="en-US" dirty="0"/>
        </a:p>
      </dgm:t>
    </dgm:pt>
    <dgm:pt modelId="{135BD220-7C10-4938-B009-7144EC01AED7}" type="sibTrans" cxnId="{AE4B9013-8F31-446C-A2D0-B3FACAD086E0}">
      <dgm:prSet/>
      <dgm:spPr/>
      <dgm:t>
        <a:bodyPr/>
        <a:lstStyle/>
        <a:p>
          <a:endParaRPr lang="en-US"/>
        </a:p>
      </dgm:t>
    </dgm:pt>
    <dgm:pt modelId="{96E88B64-103C-4994-8C1A-127C5B7D288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Goals &amp;</a:t>
          </a:r>
        </a:p>
        <a:p>
          <a:r>
            <a:rPr lang="en-US" sz="1200" dirty="0" smtClean="0">
              <a:solidFill>
                <a:schemeClr val="tx1"/>
              </a:solidFill>
            </a:rPr>
            <a:t>Objectives</a:t>
          </a:r>
          <a:endParaRPr lang="en-US" sz="1200" dirty="0">
            <a:solidFill>
              <a:schemeClr val="tx1"/>
            </a:solidFill>
          </a:endParaRPr>
        </a:p>
      </dgm:t>
    </dgm:pt>
    <dgm:pt modelId="{CE6E2704-1649-4DDD-8923-EB15EC872B0A}" type="parTrans" cxnId="{E63C1659-FE2C-4F6A-A670-F6C4A0806ACE}">
      <dgm:prSet/>
      <dgm:spPr/>
      <dgm:t>
        <a:bodyPr/>
        <a:lstStyle/>
        <a:p>
          <a:endParaRPr lang="en-US" dirty="0"/>
        </a:p>
      </dgm:t>
    </dgm:pt>
    <dgm:pt modelId="{7A711320-801F-46EA-AAE9-74BE074ED108}" type="sibTrans" cxnId="{E63C1659-FE2C-4F6A-A670-F6C4A0806ACE}">
      <dgm:prSet/>
      <dgm:spPr/>
      <dgm:t>
        <a:bodyPr/>
        <a:lstStyle/>
        <a:p>
          <a:endParaRPr lang="en-US"/>
        </a:p>
      </dgm:t>
    </dgm:pt>
    <dgm:pt modelId="{55525C93-C210-4D76-9122-D4F58AC0CF5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Cargo</a:t>
          </a:r>
        </a:p>
        <a:p>
          <a:r>
            <a:rPr lang="en-US" sz="1200" dirty="0" smtClean="0">
              <a:solidFill>
                <a:schemeClr val="tx1"/>
              </a:solidFill>
            </a:rPr>
            <a:t>Model</a:t>
          </a:r>
        </a:p>
      </dgm:t>
    </dgm:pt>
    <dgm:pt modelId="{A8C5C635-6D88-4704-A4A3-F8FA7EC57EF1}" type="parTrans" cxnId="{81A783F9-36D1-4C11-9165-4A371E1D6D35}">
      <dgm:prSet/>
      <dgm:spPr/>
      <dgm:t>
        <a:bodyPr/>
        <a:lstStyle/>
        <a:p>
          <a:endParaRPr lang="en-US" dirty="0"/>
        </a:p>
      </dgm:t>
    </dgm:pt>
    <dgm:pt modelId="{01CE3121-77CE-4901-8179-BECC78F147EC}" type="sibTrans" cxnId="{81A783F9-36D1-4C11-9165-4A371E1D6D35}">
      <dgm:prSet/>
      <dgm:spPr/>
      <dgm:t>
        <a:bodyPr/>
        <a:lstStyle/>
        <a:p>
          <a:endParaRPr lang="en-US"/>
        </a:p>
      </dgm:t>
    </dgm:pt>
    <dgm:pt modelId="{45E1CBFA-5AC3-4EB8-9626-4B2212B3A4E6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Freight Programs</a:t>
          </a:r>
        </a:p>
        <a:p>
          <a:r>
            <a:rPr lang="en-US" sz="1200" dirty="0" smtClean="0">
              <a:solidFill>
                <a:schemeClr val="tx1"/>
              </a:solidFill>
            </a:rPr>
            <a:t>&amp; Coordination</a:t>
          </a:r>
          <a:endParaRPr lang="en-US" sz="1200" dirty="0">
            <a:solidFill>
              <a:schemeClr val="tx1"/>
            </a:solidFill>
          </a:endParaRPr>
        </a:p>
      </dgm:t>
    </dgm:pt>
    <dgm:pt modelId="{3BEF0F37-6327-4FC8-9AF5-675453C18901}" type="parTrans" cxnId="{24AAA6EF-E5E0-44DA-B3AC-572FBA1BB726}">
      <dgm:prSet/>
      <dgm:spPr/>
      <dgm:t>
        <a:bodyPr/>
        <a:lstStyle/>
        <a:p>
          <a:endParaRPr lang="en-US" dirty="0"/>
        </a:p>
      </dgm:t>
    </dgm:pt>
    <dgm:pt modelId="{75D70239-7AD7-4BEC-8FCE-E9280CB41FCE}" type="sibTrans" cxnId="{24AAA6EF-E5E0-44DA-B3AC-572FBA1BB726}">
      <dgm:prSet/>
      <dgm:spPr/>
      <dgm:t>
        <a:bodyPr/>
        <a:lstStyle/>
        <a:p>
          <a:endParaRPr lang="en-US"/>
        </a:p>
      </dgm:t>
    </dgm:pt>
    <dgm:pt modelId="{17BECF78-E6FC-4DB1-97F6-23DC7EF6451D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Performance</a:t>
          </a:r>
        </a:p>
        <a:p>
          <a:r>
            <a:rPr lang="en-US" sz="1200" dirty="0" smtClean="0">
              <a:solidFill>
                <a:schemeClr val="tx1"/>
              </a:solidFill>
            </a:rPr>
            <a:t>Measures</a:t>
          </a:r>
          <a:endParaRPr lang="en-US" sz="1200" dirty="0">
            <a:solidFill>
              <a:schemeClr val="tx1"/>
            </a:solidFill>
          </a:endParaRPr>
        </a:p>
      </dgm:t>
    </dgm:pt>
    <dgm:pt modelId="{C960C74A-B955-499B-B701-6606F0EAA36C}" type="parTrans" cxnId="{61CEE031-C45A-4F02-91A1-0B715295DEC9}">
      <dgm:prSet/>
      <dgm:spPr/>
      <dgm:t>
        <a:bodyPr/>
        <a:lstStyle/>
        <a:p>
          <a:endParaRPr lang="en-US" dirty="0"/>
        </a:p>
      </dgm:t>
    </dgm:pt>
    <dgm:pt modelId="{0B2981AC-C486-417D-84DC-8CFEF3A6CBA4}" type="sibTrans" cxnId="{61CEE031-C45A-4F02-91A1-0B715295DEC9}">
      <dgm:prSet/>
      <dgm:spPr/>
      <dgm:t>
        <a:bodyPr/>
        <a:lstStyle/>
        <a:p>
          <a:endParaRPr lang="en-US"/>
        </a:p>
      </dgm:t>
    </dgm:pt>
    <dgm:pt modelId="{43203E1D-EA86-451A-9818-A286637E067B}">
      <dgm:prSet phldrT="[Text]" custT="1"/>
      <dgm:spPr/>
      <dgm:t>
        <a:bodyPr/>
        <a:lstStyle/>
        <a:p>
          <a:r>
            <a:rPr lang="en-US" sz="1200" dirty="0" smtClean="0"/>
            <a:t>Capital Plans</a:t>
          </a:r>
        </a:p>
        <a:p>
          <a:r>
            <a:rPr lang="en-US" sz="1200" dirty="0" smtClean="0"/>
            <a:t>&amp; Programs</a:t>
          </a:r>
        </a:p>
      </dgm:t>
    </dgm:pt>
    <dgm:pt modelId="{4C9F635D-811B-48C4-B866-9BF78B621EB6}" type="parTrans" cxnId="{13BB9E9F-2D89-407E-B02E-9CCD4C348F86}">
      <dgm:prSet/>
      <dgm:spPr/>
      <dgm:t>
        <a:bodyPr/>
        <a:lstStyle/>
        <a:p>
          <a:endParaRPr lang="en-US" dirty="0"/>
        </a:p>
      </dgm:t>
    </dgm:pt>
    <dgm:pt modelId="{E64E8034-5EE8-49CD-AFE7-59C717FC0EBC}" type="sibTrans" cxnId="{13BB9E9F-2D89-407E-B02E-9CCD4C348F86}">
      <dgm:prSet/>
      <dgm:spPr/>
      <dgm:t>
        <a:bodyPr/>
        <a:lstStyle/>
        <a:p>
          <a:endParaRPr lang="en-US"/>
        </a:p>
      </dgm:t>
    </dgm:pt>
    <dgm:pt modelId="{E6648E04-CC76-47A7-A7B7-9071C7CDB654}">
      <dgm:prSet phldrT="[Text]" custT="1"/>
      <dgm:spPr/>
      <dgm:t>
        <a:bodyPr/>
        <a:lstStyle/>
        <a:p>
          <a:r>
            <a:rPr lang="en-US" sz="1200" b="0" dirty="0" smtClean="0"/>
            <a:t>Future</a:t>
          </a:r>
        </a:p>
        <a:p>
          <a:r>
            <a:rPr lang="en-US" sz="1200" b="0" dirty="0" smtClean="0"/>
            <a:t>Planning</a:t>
          </a:r>
          <a:endParaRPr lang="en-US" sz="1200" b="0" dirty="0"/>
        </a:p>
      </dgm:t>
    </dgm:pt>
    <dgm:pt modelId="{0E4F81C0-10AE-4EFE-9EB4-22E262EF6BF5}" type="parTrans" cxnId="{A057A95B-8797-4E48-B770-D5B9FB534883}">
      <dgm:prSet/>
      <dgm:spPr/>
      <dgm:t>
        <a:bodyPr/>
        <a:lstStyle/>
        <a:p>
          <a:endParaRPr lang="en-US" dirty="0"/>
        </a:p>
      </dgm:t>
    </dgm:pt>
    <dgm:pt modelId="{02B28C55-AD9C-4280-A296-0A7AFD3DE88C}" type="sibTrans" cxnId="{A057A95B-8797-4E48-B770-D5B9FB534883}">
      <dgm:prSet/>
      <dgm:spPr/>
      <dgm:t>
        <a:bodyPr/>
        <a:lstStyle/>
        <a:p>
          <a:endParaRPr lang="en-US"/>
        </a:p>
      </dgm:t>
    </dgm:pt>
    <dgm:pt modelId="{A6636C63-105B-46DC-8DE5-0C0B87BCAAA4}">
      <dgm:prSet phldrT="[Text]" custT="1"/>
      <dgm:spPr/>
      <dgm:t>
        <a:bodyPr/>
        <a:lstStyle/>
        <a:p>
          <a:r>
            <a:rPr lang="en-US" sz="1200" b="0" dirty="0" smtClean="0"/>
            <a:t>Scenario</a:t>
          </a:r>
        </a:p>
        <a:p>
          <a:r>
            <a:rPr lang="en-US" sz="1200" b="0" dirty="0" smtClean="0"/>
            <a:t>Planning</a:t>
          </a:r>
          <a:endParaRPr lang="en-US" sz="1200" b="0" dirty="0"/>
        </a:p>
      </dgm:t>
    </dgm:pt>
    <dgm:pt modelId="{D6CC716B-6E57-42A1-9B4B-E6CCB73BB8D6}" type="parTrans" cxnId="{B11766F7-37EC-4059-8D73-D1C53A85C0C6}">
      <dgm:prSet/>
      <dgm:spPr/>
      <dgm:t>
        <a:bodyPr/>
        <a:lstStyle/>
        <a:p>
          <a:endParaRPr lang="en-US" dirty="0"/>
        </a:p>
      </dgm:t>
    </dgm:pt>
    <dgm:pt modelId="{5A63B1B3-202F-4168-A647-8B5EA176740B}" type="sibTrans" cxnId="{B11766F7-37EC-4059-8D73-D1C53A85C0C6}">
      <dgm:prSet/>
      <dgm:spPr/>
      <dgm:t>
        <a:bodyPr/>
        <a:lstStyle/>
        <a:p>
          <a:endParaRPr lang="en-US"/>
        </a:p>
      </dgm:t>
    </dgm:pt>
    <dgm:pt modelId="{32C81CE8-FF05-4037-A3D9-1263D2C99D57}">
      <dgm:prSet phldrT="[Text]" custT="1"/>
      <dgm:spPr/>
      <dgm:t>
        <a:bodyPr/>
        <a:lstStyle/>
        <a:p>
          <a:r>
            <a:rPr lang="en-US" sz="1200" b="0" dirty="0" smtClean="0"/>
            <a:t>Policy </a:t>
          </a:r>
        </a:p>
        <a:p>
          <a:r>
            <a:rPr lang="en-US" sz="1200" b="0" dirty="0" smtClean="0"/>
            <a:t>Plan</a:t>
          </a:r>
        </a:p>
      </dgm:t>
    </dgm:pt>
    <dgm:pt modelId="{7BF5E032-BAE8-401B-985F-8CEA54089C68}" type="parTrans" cxnId="{6B3857AB-79A0-4BD5-A6AB-8350075D3483}">
      <dgm:prSet/>
      <dgm:spPr/>
      <dgm:t>
        <a:bodyPr/>
        <a:lstStyle/>
        <a:p>
          <a:endParaRPr lang="en-US" dirty="0"/>
        </a:p>
      </dgm:t>
    </dgm:pt>
    <dgm:pt modelId="{10CD5675-82CD-4535-B134-5EDD80F820A6}" type="sibTrans" cxnId="{6B3857AB-79A0-4BD5-A6AB-8350075D3483}">
      <dgm:prSet/>
      <dgm:spPr/>
      <dgm:t>
        <a:bodyPr/>
        <a:lstStyle/>
        <a:p>
          <a:endParaRPr lang="en-US"/>
        </a:p>
      </dgm:t>
    </dgm:pt>
    <dgm:pt modelId="{9067B820-04C9-41C7-A0CF-1C900501DE24}">
      <dgm:prSet phldrT="[Text]" custT="1"/>
      <dgm:spPr/>
      <dgm:t>
        <a:bodyPr/>
        <a:lstStyle/>
        <a:p>
          <a:r>
            <a:rPr lang="en-US" sz="1200" b="0" dirty="0" smtClean="0"/>
            <a:t>Funding</a:t>
          </a:r>
        </a:p>
        <a:p>
          <a:r>
            <a:rPr lang="en-US" sz="1200" b="0" dirty="0" smtClean="0"/>
            <a:t>Options</a:t>
          </a:r>
          <a:endParaRPr lang="en-US" sz="1200" b="0" dirty="0"/>
        </a:p>
      </dgm:t>
    </dgm:pt>
    <dgm:pt modelId="{592BA6C3-F566-494F-A8DC-D0979EC902D1}" type="parTrans" cxnId="{B853D7DA-4A50-4030-803A-FD92390E157F}">
      <dgm:prSet/>
      <dgm:spPr/>
      <dgm:t>
        <a:bodyPr/>
        <a:lstStyle/>
        <a:p>
          <a:endParaRPr lang="en-US" dirty="0"/>
        </a:p>
      </dgm:t>
    </dgm:pt>
    <dgm:pt modelId="{013C795F-CDD8-4D27-9619-629CF4AEE17F}" type="sibTrans" cxnId="{B853D7DA-4A50-4030-803A-FD92390E157F}">
      <dgm:prSet/>
      <dgm:spPr/>
      <dgm:t>
        <a:bodyPr/>
        <a:lstStyle/>
        <a:p>
          <a:endParaRPr lang="en-US"/>
        </a:p>
      </dgm:t>
    </dgm:pt>
    <dgm:pt modelId="{963A81C9-2F3C-4F38-833C-09DE4CC230BD}">
      <dgm:prSet phldrT="[Text]" custT="1"/>
      <dgm:spPr/>
      <dgm:t>
        <a:bodyPr/>
        <a:lstStyle/>
        <a:p>
          <a:r>
            <a:rPr lang="en-US" sz="1200" b="0" dirty="0" smtClean="0">
              <a:solidFill>
                <a:schemeClr val="tx1"/>
              </a:solidFill>
            </a:rPr>
            <a:t>Transportation</a:t>
          </a:r>
        </a:p>
        <a:p>
          <a:r>
            <a:rPr lang="en-US" sz="1200" b="0" dirty="0" smtClean="0">
              <a:solidFill>
                <a:schemeClr val="tx1"/>
              </a:solidFill>
            </a:rPr>
            <a:t>Plan</a:t>
          </a:r>
        </a:p>
      </dgm:t>
    </dgm:pt>
    <dgm:pt modelId="{52811334-5C76-43F4-9051-0E8FAF9B7D13}" type="parTrans" cxnId="{EA313E0F-925C-4B3E-A19A-47EACEE97B65}">
      <dgm:prSet/>
      <dgm:spPr/>
      <dgm:t>
        <a:bodyPr/>
        <a:lstStyle/>
        <a:p>
          <a:endParaRPr lang="en-US" dirty="0"/>
        </a:p>
      </dgm:t>
    </dgm:pt>
    <dgm:pt modelId="{F7C8B346-A49D-4DC2-B003-AA1010299C22}" type="sibTrans" cxnId="{EA313E0F-925C-4B3E-A19A-47EACEE97B65}">
      <dgm:prSet/>
      <dgm:spPr/>
      <dgm:t>
        <a:bodyPr/>
        <a:lstStyle/>
        <a:p>
          <a:endParaRPr lang="en-US"/>
        </a:p>
      </dgm:t>
    </dgm:pt>
    <dgm:pt modelId="{1281B89D-935F-4484-8293-2A93BE44B840}">
      <dgm:prSet phldrT="[Text]" custT="1"/>
      <dgm:spPr/>
      <dgm:t>
        <a:bodyPr/>
        <a:lstStyle/>
        <a:p>
          <a:r>
            <a:rPr lang="en-US" sz="1200" b="0" dirty="0" smtClean="0"/>
            <a:t>Economic</a:t>
          </a:r>
        </a:p>
        <a:p>
          <a:r>
            <a:rPr lang="en-US" sz="1200" b="0" dirty="0" smtClean="0"/>
            <a:t>Plan</a:t>
          </a:r>
        </a:p>
      </dgm:t>
    </dgm:pt>
    <dgm:pt modelId="{4E987C3C-1A50-4F0C-854B-1FB02E338934}" type="parTrans" cxnId="{403B12C9-0DC3-4B64-8C38-1FCDD7374BCD}">
      <dgm:prSet/>
      <dgm:spPr/>
      <dgm:t>
        <a:bodyPr/>
        <a:lstStyle/>
        <a:p>
          <a:endParaRPr lang="en-US" dirty="0"/>
        </a:p>
      </dgm:t>
    </dgm:pt>
    <dgm:pt modelId="{0826F958-D4B7-4D1E-96AA-AA8D8498495C}" type="sibTrans" cxnId="{403B12C9-0DC3-4B64-8C38-1FCDD7374BCD}">
      <dgm:prSet/>
      <dgm:spPr/>
      <dgm:t>
        <a:bodyPr/>
        <a:lstStyle/>
        <a:p>
          <a:endParaRPr lang="en-US"/>
        </a:p>
      </dgm:t>
    </dgm:pt>
    <dgm:pt modelId="{2E85AC01-409A-4627-A149-1523B55D2945}">
      <dgm:prSet phldrT="[Text]" custT="1"/>
      <dgm:spPr/>
      <dgm:t>
        <a:bodyPr/>
        <a:lstStyle/>
        <a:p>
          <a:r>
            <a:rPr lang="en-US" sz="1200" b="0" dirty="0" smtClean="0"/>
            <a:t>Impact</a:t>
          </a:r>
        </a:p>
        <a:p>
          <a:r>
            <a:rPr lang="en-US" sz="1200" b="0" dirty="0" smtClean="0"/>
            <a:t>Evaluations</a:t>
          </a:r>
          <a:endParaRPr lang="en-US" sz="1200" b="0" dirty="0"/>
        </a:p>
      </dgm:t>
    </dgm:pt>
    <dgm:pt modelId="{99221C9B-4C4A-4473-A724-029F7CDC1C19}" type="parTrans" cxnId="{E5C36806-BDA4-4F4A-8342-62774B8D176A}">
      <dgm:prSet/>
      <dgm:spPr/>
      <dgm:t>
        <a:bodyPr/>
        <a:lstStyle/>
        <a:p>
          <a:endParaRPr lang="en-US" dirty="0"/>
        </a:p>
      </dgm:t>
    </dgm:pt>
    <dgm:pt modelId="{50EC1D12-E66C-4349-9088-886E652418CB}" type="sibTrans" cxnId="{E5C36806-BDA4-4F4A-8342-62774B8D176A}">
      <dgm:prSet/>
      <dgm:spPr/>
      <dgm:t>
        <a:bodyPr/>
        <a:lstStyle/>
        <a:p>
          <a:endParaRPr lang="en-US"/>
        </a:p>
      </dgm:t>
    </dgm:pt>
    <dgm:pt modelId="{9CBB12BA-5A22-4693-97D1-29B07A00A6DB}">
      <dgm:prSet phldrT="[Text]" custT="1"/>
      <dgm:spPr/>
      <dgm:t>
        <a:bodyPr/>
        <a:lstStyle/>
        <a:p>
          <a:r>
            <a:rPr lang="en-US" sz="1200" b="0" dirty="0" smtClean="0"/>
            <a:t>Strategy</a:t>
          </a:r>
        </a:p>
        <a:p>
          <a:r>
            <a:rPr lang="en-US" sz="1200" b="0" dirty="0" smtClean="0"/>
            <a:t>Options</a:t>
          </a:r>
          <a:endParaRPr lang="en-US" sz="1200" b="0" dirty="0"/>
        </a:p>
      </dgm:t>
    </dgm:pt>
    <dgm:pt modelId="{3805B029-F9C0-4E11-B1E1-E6B9661D73F4}" type="parTrans" cxnId="{09C7B8BF-AE2D-4961-8D72-0B6F9C266302}">
      <dgm:prSet/>
      <dgm:spPr/>
      <dgm:t>
        <a:bodyPr/>
        <a:lstStyle/>
        <a:p>
          <a:endParaRPr lang="en-US" dirty="0"/>
        </a:p>
      </dgm:t>
    </dgm:pt>
    <dgm:pt modelId="{03257E87-2635-4DB0-8354-F4E597D6F936}" type="sibTrans" cxnId="{09C7B8BF-AE2D-4961-8D72-0B6F9C266302}">
      <dgm:prSet/>
      <dgm:spPr/>
      <dgm:t>
        <a:bodyPr/>
        <a:lstStyle/>
        <a:p>
          <a:endParaRPr lang="en-US"/>
        </a:p>
      </dgm:t>
    </dgm:pt>
    <dgm:pt modelId="{08AF039F-F329-4CC0-90BA-846D411D7867}" type="pres">
      <dgm:prSet presAssocID="{DEF6D975-6BEA-4145-8482-41BA9C17F4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57C53B-9302-4532-AA12-D82890FE1FB7}" type="pres">
      <dgm:prSet presAssocID="{B6323E4A-4A36-46F4-8F53-A036BF143B32}" presName="root" presStyleCnt="0"/>
      <dgm:spPr/>
    </dgm:pt>
    <dgm:pt modelId="{127ED731-6531-48FB-A643-53CB134F6882}" type="pres">
      <dgm:prSet presAssocID="{B6323E4A-4A36-46F4-8F53-A036BF143B32}" presName="rootComposite" presStyleCnt="0"/>
      <dgm:spPr/>
    </dgm:pt>
    <dgm:pt modelId="{33EF3E46-15B7-4BB3-9F9D-2FA6D58EC70B}" type="pres">
      <dgm:prSet presAssocID="{B6323E4A-4A36-46F4-8F53-A036BF143B32}" presName="rootText" presStyleLbl="node1" presStyleIdx="0" presStyleCnt="4" custScaleX="152209" custScaleY="163611" custLinFactNeighborY="-614"/>
      <dgm:spPr/>
      <dgm:t>
        <a:bodyPr/>
        <a:lstStyle/>
        <a:p>
          <a:endParaRPr lang="en-US"/>
        </a:p>
      </dgm:t>
    </dgm:pt>
    <dgm:pt modelId="{AB8EA466-E663-4787-A9E2-DBF44BD8E815}" type="pres">
      <dgm:prSet presAssocID="{B6323E4A-4A36-46F4-8F53-A036BF143B32}" presName="rootConnector" presStyleLbl="node1" presStyleIdx="0" presStyleCnt="4"/>
      <dgm:spPr/>
      <dgm:t>
        <a:bodyPr/>
        <a:lstStyle/>
        <a:p>
          <a:endParaRPr lang="en-US"/>
        </a:p>
      </dgm:t>
    </dgm:pt>
    <dgm:pt modelId="{F6D5938B-E7E2-45C8-9685-86CA2EB95AAA}" type="pres">
      <dgm:prSet presAssocID="{B6323E4A-4A36-46F4-8F53-A036BF143B32}" presName="childShape" presStyleCnt="0"/>
      <dgm:spPr/>
    </dgm:pt>
    <dgm:pt modelId="{0BC02D51-54A4-4E4F-8E3E-A7AEEB58BAB7}" type="pres">
      <dgm:prSet presAssocID="{D6BE2FEA-8AC3-458E-8EF4-31BFA7338F9F}" presName="Name13" presStyleLbl="parChTrans1D2" presStyleIdx="0" presStyleCnt="18"/>
      <dgm:spPr/>
      <dgm:t>
        <a:bodyPr/>
        <a:lstStyle/>
        <a:p>
          <a:endParaRPr lang="en-US"/>
        </a:p>
      </dgm:t>
    </dgm:pt>
    <dgm:pt modelId="{ED294C1C-36FE-40AF-88E6-DC1D0A6B15B0}" type="pres">
      <dgm:prSet presAssocID="{C108B22B-19FD-44DA-8832-82E8E6E439FC}" presName="childText" presStyleLbl="bgAcc1" presStyleIdx="0" presStyleCnt="18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F09D-C727-42AC-B488-7E408BF686AA}" type="pres">
      <dgm:prSet presAssocID="{DD27E029-EC49-4D78-907D-4A595EF275F3}" presName="Name13" presStyleLbl="parChTrans1D2" presStyleIdx="1" presStyleCnt="18"/>
      <dgm:spPr/>
      <dgm:t>
        <a:bodyPr/>
        <a:lstStyle/>
        <a:p>
          <a:endParaRPr lang="en-US"/>
        </a:p>
      </dgm:t>
    </dgm:pt>
    <dgm:pt modelId="{2B2F85E5-1380-4B52-A54A-34E02A7DE565}" type="pres">
      <dgm:prSet presAssocID="{0D11E769-A428-481F-823B-E802BCF51646}" presName="childText" presStyleLbl="bgAcc1" presStyleIdx="1" presStyleCnt="18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A643D-9690-412F-A9B7-E429B9EA2596}" type="pres">
      <dgm:prSet presAssocID="{CE6E2704-1649-4DDD-8923-EB15EC872B0A}" presName="Name13" presStyleLbl="parChTrans1D2" presStyleIdx="2" presStyleCnt="18"/>
      <dgm:spPr/>
      <dgm:t>
        <a:bodyPr/>
        <a:lstStyle/>
        <a:p>
          <a:endParaRPr lang="en-US"/>
        </a:p>
      </dgm:t>
    </dgm:pt>
    <dgm:pt modelId="{C823E448-F995-44FB-A151-2F835780EF5C}" type="pres">
      <dgm:prSet presAssocID="{96E88B64-103C-4994-8C1A-127C5B7D288D}" presName="childText" presStyleLbl="bgAcc1" presStyleIdx="2" presStyleCnt="18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EBAD7-C603-479D-A36A-E17C08541359}" type="pres">
      <dgm:prSet presAssocID="{6374323D-0E4D-4D70-BD37-9A78F2FFB199}" presName="Name13" presStyleLbl="parChTrans1D2" presStyleIdx="3" presStyleCnt="18"/>
      <dgm:spPr/>
      <dgm:t>
        <a:bodyPr/>
        <a:lstStyle/>
        <a:p>
          <a:endParaRPr lang="en-US"/>
        </a:p>
      </dgm:t>
    </dgm:pt>
    <dgm:pt modelId="{B2B7A414-98D0-4FD9-B9AD-F334E87BE201}" type="pres">
      <dgm:prSet presAssocID="{CBC4D6EE-9695-4DB1-845E-381D438D8E3E}" presName="childText" presStyleLbl="bgAcc1" presStyleIdx="3" presStyleCnt="18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E02AD-A030-4019-B5BE-244F97F415B1}" type="pres">
      <dgm:prSet presAssocID="{A8C5C635-6D88-4704-A4A3-F8FA7EC57EF1}" presName="Name13" presStyleLbl="parChTrans1D2" presStyleIdx="4" presStyleCnt="18"/>
      <dgm:spPr/>
      <dgm:t>
        <a:bodyPr/>
        <a:lstStyle/>
        <a:p>
          <a:endParaRPr lang="en-US"/>
        </a:p>
      </dgm:t>
    </dgm:pt>
    <dgm:pt modelId="{27C192EE-26F2-4095-AE8F-370D791FFFFE}" type="pres">
      <dgm:prSet presAssocID="{55525C93-C210-4D76-9122-D4F58AC0CF5E}" presName="childText" presStyleLbl="bgAcc1" presStyleIdx="4" presStyleCnt="18" custScaleX="14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9BACB-1706-4180-BB5A-C535D98ECBEB}" type="pres">
      <dgm:prSet presAssocID="{071B3A75-44B6-46A9-8D52-70AE8726612B}" presName="root" presStyleCnt="0"/>
      <dgm:spPr/>
    </dgm:pt>
    <dgm:pt modelId="{794CF14E-FB0A-484A-8549-02821B3C228F}" type="pres">
      <dgm:prSet presAssocID="{071B3A75-44B6-46A9-8D52-70AE8726612B}" presName="rootComposite" presStyleCnt="0"/>
      <dgm:spPr/>
    </dgm:pt>
    <dgm:pt modelId="{247E55A2-05C1-439B-9FED-0602ABFCADD1}" type="pres">
      <dgm:prSet presAssocID="{071B3A75-44B6-46A9-8D52-70AE8726612B}" presName="rootText" presStyleLbl="node1" presStyleIdx="1" presStyleCnt="4" custScaleX="152209" custScaleY="163611"/>
      <dgm:spPr/>
      <dgm:t>
        <a:bodyPr/>
        <a:lstStyle/>
        <a:p>
          <a:endParaRPr lang="en-US"/>
        </a:p>
      </dgm:t>
    </dgm:pt>
    <dgm:pt modelId="{5DD79CF2-5872-459A-8296-1E0DB9E9EB60}" type="pres">
      <dgm:prSet presAssocID="{071B3A75-44B6-46A9-8D52-70AE8726612B}" presName="rootConnector" presStyleLbl="node1" presStyleIdx="1" presStyleCnt="4"/>
      <dgm:spPr/>
      <dgm:t>
        <a:bodyPr/>
        <a:lstStyle/>
        <a:p>
          <a:endParaRPr lang="en-US"/>
        </a:p>
      </dgm:t>
    </dgm:pt>
    <dgm:pt modelId="{98694333-EEA2-4E70-ACBF-D3C4690B3D14}" type="pres">
      <dgm:prSet presAssocID="{071B3A75-44B6-46A9-8D52-70AE8726612B}" presName="childShape" presStyleCnt="0"/>
      <dgm:spPr/>
    </dgm:pt>
    <dgm:pt modelId="{40840DC5-E3A9-411C-9292-F4224D3F13BE}" type="pres">
      <dgm:prSet presAssocID="{34AD524E-9B5D-412C-A30C-BADCC0A5890A}" presName="Name13" presStyleLbl="parChTrans1D2" presStyleIdx="5" presStyleCnt="18"/>
      <dgm:spPr/>
      <dgm:t>
        <a:bodyPr/>
        <a:lstStyle/>
        <a:p>
          <a:endParaRPr lang="en-US"/>
        </a:p>
      </dgm:t>
    </dgm:pt>
    <dgm:pt modelId="{768E9EF2-5D79-40EB-9F97-A34FFE1A91A2}" type="pres">
      <dgm:prSet presAssocID="{C04896A4-3F1D-4663-8F21-FAD6FF648362}" presName="childText" presStyleLbl="bgAcc1" presStyleIdx="5" presStyleCnt="18" custScaleX="14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A10CE-0C83-41FF-A71A-BBD549D81D54}" type="pres">
      <dgm:prSet presAssocID="{4E8A0B9E-B219-45C0-B2D9-A928BB649434}" presName="Name13" presStyleLbl="parChTrans1D2" presStyleIdx="6" presStyleCnt="18"/>
      <dgm:spPr/>
      <dgm:t>
        <a:bodyPr/>
        <a:lstStyle/>
        <a:p>
          <a:endParaRPr lang="en-US"/>
        </a:p>
      </dgm:t>
    </dgm:pt>
    <dgm:pt modelId="{32937653-6962-4507-98B7-7BB3975E490A}" type="pres">
      <dgm:prSet presAssocID="{A20FBD7B-3CFE-4ABB-BDE3-7017810F7152}" presName="childText" presStyleLbl="bgAcc1" presStyleIdx="6" presStyleCnt="18" custScaleX="146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C5CC4-FACD-4126-9EBB-835EFA7184BA}" type="pres">
      <dgm:prSet presAssocID="{3BEF0F37-6327-4FC8-9AF5-675453C18901}" presName="Name13" presStyleLbl="parChTrans1D2" presStyleIdx="7" presStyleCnt="18"/>
      <dgm:spPr/>
      <dgm:t>
        <a:bodyPr/>
        <a:lstStyle/>
        <a:p>
          <a:endParaRPr lang="en-US"/>
        </a:p>
      </dgm:t>
    </dgm:pt>
    <dgm:pt modelId="{5350B739-14BE-4D50-B796-D0DE747E0342}" type="pres">
      <dgm:prSet presAssocID="{45E1CBFA-5AC3-4EB8-9626-4B2212B3A4E6}" presName="childText" presStyleLbl="bgAcc1" presStyleIdx="7" presStyleCnt="18" custScaleX="146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7D22F-DA1A-4280-B4E8-72036B1AD5B8}" type="pres">
      <dgm:prSet presAssocID="{4C9F635D-811B-48C4-B866-9BF78B621EB6}" presName="Name13" presStyleLbl="parChTrans1D2" presStyleIdx="8" presStyleCnt="18"/>
      <dgm:spPr/>
      <dgm:t>
        <a:bodyPr/>
        <a:lstStyle/>
        <a:p>
          <a:endParaRPr lang="en-US"/>
        </a:p>
      </dgm:t>
    </dgm:pt>
    <dgm:pt modelId="{DD65F77C-6B77-468F-91BA-D7A4510EEE39}" type="pres">
      <dgm:prSet presAssocID="{43203E1D-EA86-451A-9818-A286637E067B}" presName="childText" presStyleLbl="bgAcc1" presStyleIdx="8" presStyleCnt="18" custScaleX="146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28C48-1B2C-45ED-BFBA-D42DB0F68AD6}" type="pres">
      <dgm:prSet presAssocID="{C960C74A-B955-499B-B701-6606F0EAA36C}" presName="Name13" presStyleLbl="parChTrans1D2" presStyleIdx="9" presStyleCnt="18"/>
      <dgm:spPr/>
      <dgm:t>
        <a:bodyPr/>
        <a:lstStyle/>
        <a:p>
          <a:endParaRPr lang="en-US"/>
        </a:p>
      </dgm:t>
    </dgm:pt>
    <dgm:pt modelId="{749E7D4C-8D0F-465A-AE15-0028F05D9E32}" type="pres">
      <dgm:prSet presAssocID="{17BECF78-E6FC-4DB1-97F6-23DC7EF6451D}" presName="childText" presStyleLbl="bgAcc1" presStyleIdx="9" presStyleCnt="18" custScaleX="146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01D84-1ED7-4637-8906-A369B812C41B}" type="pres">
      <dgm:prSet presAssocID="{54284F04-961C-440B-A90B-06C7BF9355DE}" presName="root" presStyleCnt="0"/>
      <dgm:spPr/>
    </dgm:pt>
    <dgm:pt modelId="{2ACDED74-3118-4DC2-99A0-EFD010B5B954}" type="pres">
      <dgm:prSet presAssocID="{54284F04-961C-440B-A90B-06C7BF9355DE}" presName="rootComposite" presStyleCnt="0"/>
      <dgm:spPr/>
    </dgm:pt>
    <dgm:pt modelId="{9C8FC0DF-9637-4E33-81CE-9E1ACC43F30F}" type="pres">
      <dgm:prSet presAssocID="{54284F04-961C-440B-A90B-06C7BF9355DE}" presName="rootText" presStyleLbl="node1" presStyleIdx="2" presStyleCnt="4" custScaleX="152209" custScaleY="163611"/>
      <dgm:spPr/>
      <dgm:t>
        <a:bodyPr/>
        <a:lstStyle/>
        <a:p>
          <a:endParaRPr lang="en-US"/>
        </a:p>
      </dgm:t>
    </dgm:pt>
    <dgm:pt modelId="{9AE800E7-FB9B-4BDF-AA36-861B54DB2AAD}" type="pres">
      <dgm:prSet presAssocID="{54284F04-961C-440B-A90B-06C7BF9355DE}" presName="rootConnector" presStyleLbl="node1" presStyleIdx="2" presStyleCnt="4"/>
      <dgm:spPr/>
      <dgm:t>
        <a:bodyPr/>
        <a:lstStyle/>
        <a:p>
          <a:endParaRPr lang="en-US"/>
        </a:p>
      </dgm:t>
    </dgm:pt>
    <dgm:pt modelId="{8897AE81-12E3-408A-9213-8F2D293D271D}" type="pres">
      <dgm:prSet presAssocID="{54284F04-961C-440B-A90B-06C7BF9355DE}" presName="childShape" presStyleCnt="0"/>
      <dgm:spPr/>
    </dgm:pt>
    <dgm:pt modelId="{F04BAEC0-2382-4262-8A0B-FA652F926824}" type="pres">
      <dgm:prSet presAssocID="{0E4F81C0-10AE-4EFE-9EB4-22E262EF6BF5}" presName="Name13" presStyleLbl="parChTrans1D2" presStyleIdx="10" presStyleCnt="18"/>
      <dgm:spPr/>
      <dgm:t>
        <a:bodyPr/>
        <a:lstStyle/>
        <a:p>
          <a:endParaRPr lang="en-US"/>
        </a:p>
      </dgm:t>
    </dgm:pt>
    <dgm:pt modelId="{090AA8E4-B98E-4E8C-967F-0075BAD64903}" type="pres">
      <dgm:prSet presAssocID="{E6648E04-CC76-47A7-A7B7-9071C7CDB654}" presName="childText" presStyleLbl="bgAcc1" presStyleIdx="10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6487-B693-4912-8DE4-0A36C11B5BD1}" type="pres">
      <dgm:prSet presAssocID="{D6CC716B-6E57-42A1-9B4B-E6CCB73BB8D6}" presName="Name13" presStyleLbl="parChTrans1D2" presStyleIdx="11" presStyleCnt="18"/>
      <dgm:spPr/>
      <dgm:t>
        <a:bodyPr/>
        <a:lstStyle/>
        <a:p>
          <a:endParaRPr lang="en-US"/>
        </a:p>
      </dgm:t>
    </dgm:pt>
    <dgm:pt modelId="{FB19EED9-3B83-403D-90DA-4E7B87837E81}" type="pres">
      <dgm:prSet presAssocID="{A6636C63-105B-46DC-8DE5-0C0B87BCAAA4}" presName="childText" presStyleLbl="bgAcc1" presStyleIdx="11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65A9F-11D8-4806-A9FD-FF35DF336E3D}" type="pres">
      <dgm:prSet presAssocID="{3805B029-F9C0-4E11-B1E1-E6B9661D73F4}" presName="Name13" presStyleLbl="parChTrans1D2" presStyleIdx="12" presStyleCnt="18"/>
      <dgm:spPr/>
      <dgm:t>
        <a:bodyPr/>
        <a:lstStyle/>
        <a:p>
          <a:endParaRPr lang="en-US"/>
        </a:p>
      </dgm:t>
    </dgm:pt>
    <dgm:pt modelId="{C10E08E1-15FF-4BFE-AD45-A210E9822F8C}" type="pres">
      <dgm:prSet presAssocID="{9CBB12BA-5A22-4693-97D1-29B07A00A6DB}" presName="childText" presStyleLbl="bgAcc1" presStyleIdx="12" presStyleCnt="18" custScaleX="13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FBFF0-CF25-419C-897F-DF05539B613E}" type="pres">
      <dgm:prSet presAssocID="{99221C9B-4C4A-4473-A724-029F7CDC1C19}" presName="Name13" presStyleLbl="parChTrans1D2" presStyleIdx="13" presStyleCnt="18"/>
      <dgm:spPr/>
      <dgm:t>
        <a:bodyPr/>
        <a:lstStyle/>
        <a:p>
          <a:endParaRPr lang="en-US"/>
        </a:p>
      </dgm:t>
    </dgm:pt>
    <dgm:pt modelId="{E716AF36-7F7D-4940-ADF0-EC764E5F6D4B}" type="pres">
      <dgm:prSet presAssocID="{2E85AC01-409A-4627-A149-1523B55D2945}" presName="childText" presStyleLbl="bgAcc1" presStyleIdx="13" presStyleCnt="18" custScaleX="13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96A83-40AF-4B23-8598-F9463995A9E6}" type="pres">
      <dgm:prSet presAssocID="{9C34863B-7C16-46AE-8AC3-850ACB8EDCC9}" presName="root" presStyleCnt="0"/>
      <dgm:spPr/>
    </dgm:pt>
    <dgm:pt modelId="{4BB4B54E-203A-48A0-8971-E5D5937EBE27}" type="pres">
      <dgm:prSet presAssocID="{9C34863B-7C16-46AE-8AC3-850ACB8EDCC9}" presName="rootComposite" presStyleCnt="0"/>
      <dgm:spPr/>
    </dgm:pt>
    <dgm:pt modelId="{7A47E12E-4173-4AA2-87C1-DA36AA2B9E07}" type="pres">
      <dgm:prSet presAssocID="{9C34863B-7C16-46AE-8AC3-850ACB8EDCC9}" presName="rootText" presStyleLbl="node1" presStyleIdx="3" presStyleCnt="4" custScaleX="152209" custScaleY="163611"/>
      <dgm:spPr/>
      <dgm:t>
        <a:bodyPr/>
        <a:lstStyle/>
        <a:p>
          <a:endParaRPr lang="en-US"/>
        </a:p>
      </dgm:t>
    </dgm:pt>
    <dgm:pt modelId="{1D4E5F8E-461A-499E-AFF8-3033A3D38152}" type="pres">
      <dgm:prSet presAssocID="{9C34863B-7C16-46AE-8AC3-850ACB8EDCC9}" presName="rootConnector" presStyleLbl="node1" presStyleIdx="3" presStyleCnt="4"/>
      <dgm:spPr/>
      <dgm:t>
        <a:bodyPr/>
        <a:lstStyle/>
        <a:p>
          <a:endParaRPr lang="en-US"/>
        </a:p>
      </dgm:t>
    </dgm:pt>
    <dgm:pt modelId="{5B47F556-2BAD-422A-8994-6EE22D29EF02}" type="pres">
      <dgm:prSet presAssocID="{9C34863B-7C16-46AE-8AC3-850ACB8EDCC9}" presName="childShape" presStyleCnt="0"/>
      <dgm:spPr/>
    </dgm:pt>
    <dgm:pt modelId="{7F393598-1159-4CD9-B294-4EE8497365AF}" type="pres">
      <dgm:prSet presAssocID="{592BA6C3-F566-494F-A8DC-D0979EC902D1}" presName="Name13" presStyleLbl="parChTrans1D2" presStyleIdx="14" presStyleCnt="18"/>
      <dgm:spPr/>
      <dgm:t>
        <a:bodyPr/>
        <a:lstStyle/>
        <a:p>
          <a:endParaRPr lang="en-US"/>
        </a:p>
      </dgm:t>
    </dgm:pt>
    <dgm:pt modelId="{E5D36B9B-88BF-4E95-8514-B2B9275F8CAC}" type="pres">
      <dgm:prSet presAssocID="{9067B820-04C9-41C7-A0CF-1C900501DE24}" presName="childText" presStyleLbl="bgAcc1" presStyleIdx="14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F7C6E-E600-4746-9DE7-AC12E747A669}" type="pres">
      <dgm:prSet presAssocID="{7BF5E032-BAE8-401B-985F-8CEA54089C68}" presName="Name13" presStyleLbl="parChTrans1D2" presStyleIdx="15" presStyleCnt="18"/>
      <dgm:spPr/>
      <dgm:t>
        <a:bodyPr/>
        <a:lstStyle/>
        <a:p>
          <a:endParaRPr lang="en-US"/>
        </a:p>
      </dgm:t>
    </dgm:pt>
    <dgm:pt modelId="{7A1956E6-E6AD-4FAD-B49B-B9CB3696442D}" type="pres">
      <dgm:prSet presAssocID="{32C81CE8-FF05-4037-A3D9-1263D2C99D57}" presName="childText" presStyleLbl="bgAcc1" presStyleIdx="15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1DFC-26E6-4433-84DA-E7AB2DC4FFF1}" type="pres">
      <dgm:prSet presAssocID="{4E987C3C-1A50-4F0C-854B-1FB02E338934}" presName="Name13" presStyleLbl="parChTrans1D2" presStyleIdx="16" presStyleCnt="18"/>
      <dgm:spPr/>
      <dgm:t>
        <a:bodyPr/>
        <a:lstStyle/>
        <a:p>
          <a:endParaRPr lang="en-US"/>
        </a:p>
      </dgm:t>
    </dgm:pt>
    <dgm:pt modelId="{A3AF7D24-B793-4D2B-8FAF-E488765907FA}" type="pres">
      <dgm:prSet presAssocID="{1281B89D-935F-4484-8293-2A93BE44B840}" presName="childText" presStyleLbl="bgAcc1" presStyleIdx="16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F8B7-7512-475B-882F-C7990DDD4FAB}" type="pres">
      <dgm:prSet presAssocID="{52811334-5C76-43F4-9051-0E8FAF9B7D13}" presName="Name13" presStyleLbl="parChTrans1D2" presStyleIdx="17" presStyleCnt="18"/>
      <dgm:spPr/>
      <dgm:t>
        <a:bodyPr/>
        <a:lstStyle/>
        <a:p>
          <a:endParaRPr lang="en-US"/>
        </a:p>
      </dgm:t>
    </dgm:pt>
    <dgm:pt modelId="{96D8AFF9-1F55-44AE-A688-2D507370B25C}" type="pres">
      <dgm:prSet presAssocID="{963A81C9-2F3C-4F38-833C-09DE4CC230BD}" presName="childText" presStyleLbl="bgAcc1" presStyleIdx="17" presStyleCnt="18" custScaleX="13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4B399-7AAA-4488-8EF9-C19E8B40E7A8}" type="presOf" srcId="{34AD524E-9B5D-412C-A30C-BADCC0A5890A}" destId="{40840DC5-E3A9-411C-9292-F4224D3F13BE}" srcOrd="0" destOrd="0" presId="urn:microsoft.com/office/officeart/2005/8/layout/hierarchy3"/>
    <dgm:cxn modelId="{4F452D94-095A-489F-B582-85164635EB70}" type="presOf" srcId="{963A81C9-2F3C-4F38-833C-09DE4CC230BD}" destId="{96D8AFF9-1F55-44AE-A688-2D507370B25C}" srcOrd="0" destOrd="0" presId="urn:microsoft.com/office/officeart/2005/8/layout/hierarchy3"/>
    <dgm:cxn modelId="{3EFCD667-7ECE-4B48-808D-548EBCD5E604}" srcId="{071B3A75-44B6-46A9-8D52-70AE8726612B}" destId="{C04896A4-3F1D-4663-8F21-FAD6FF648362}" srcOrd="0" destOrd="0" parTransId="{34AD524E-9B5D-412C-A30C-BADCC0A5890A}" sibTransId="{9B82BD03-EBD2-42F3-99AA-5A91B0FAA388}"/>
    <dgm:cxn modelId="{CBCB1544-590F-41C6-82F0-7AED40343536}" type="presOf" srcId="{17BECF78-E6FC-4DB1-97F6-23DC7EF6451D}" destId="{749E7D4C-8D0F-465A-AE15-0028F05D9E32}" srcOrd="0" destOrd="0" presId="urn:microsoft.com/office/officeart/2005/8/layout/hierarchy3"/>
    <dgm:cxn modelId="{FF9A136B-AF20-4D95-B34A-4C30A5DF2068}" type="presOf" srcId="{592BA6C3-F566-494F-A8DC-D0979EC902D1}" destId="{7F393598-1159-4CD9-B294-4EE8497365AF}" srcOrd="0" destOrd="0" presId="urn:microsoft.com/office/officeart/2005/8/layout/hierarchy3"/>
    <dgm:cxn modelId="{D0F928BC-5F86-4324-B545-28390F3672C8}" type="presOf" srcId="{DD27E029-EC49-4D78-907D-4A595EF275F3}" destId="{A743F09D-C727-42AC-B488-7E408BF686AA}" srcOrd="0" destOrd="0" presId="urn:microsoft.com/office/officeart/2005/8/layout/hierarchy3"/>
    <dgm:cxn modelId="{42E54AC6-EA71-45CC-9E8F-BD98898E63EC}" srcId="{DEF6D975-6BEA-4145-8482-41BA9C17F4A7}" destId="{B6323E4A-4A36-46F4-8F53-A036BF143B32}" srcOrd="0" destOrd="0" parTransId="{8CF3F2D2-3CC9-4F78-8DD5-15E232946C78}" sibTransId="{AF533AAD-8A9B-4189-B63B-ADC2A1236253}"/>
    <dgm:cxn modelId="{24AAA6EF-E5E0-44DA-B3AC-572FBA1BB726}" srcId="{071B3A75-44B6-46A9-8D52-70AE8726612B}" destId="{45E1CBFA-5AC3-4EB8-9626-4B2212B3A4E6}" srcOrd="2" destOrd="0" parTransId="{3BEF0F37-6327-4FC8-9AF5-675453C18901}" sibTransId="{75D70239-7AD7-4BEC-8FCE-E9280CB41FCE}"/>
    <dgm:cxn modelId="{B54F5CE2-D1E8-4707-8E1B-F241A25273F0}" type="presOf" srcId="{B6323E4A-4A36-46F4-8F53-A036BF143B32}" destId="{33EF3E46-15B7-4BB3-9F9D-2FA6D58EC70B}" srcOrd="0" destOrd="0" presId="urn:microsoft.com/office/officeart/2005/8/layout/hierarchy3"/>
    <dgm:cxn modelId="{987D991A-971B-44F1-86B4-F9F791BFC9B3}" type="presOf" srcId="{3BEF0F37-6327-4FC8-9AF5-675453C18901}" destId="{B3BC5CC4-FACD-4126-9EBB-835EFA7184BA}" srcOrd="0" destOrd="0" presId="urn:microsoft.com/office/officeart/2005/8/layout/hierarchy3"/>
    <dgm:cxn modelId="{BDD9F5C9-CAF0-4043-A402-C861FD623F09}" type="presOf" srcId="{071B3A75-44B6-46A9-8D52-70AE8726612B}" destId="{247E55A2-05C1-439B-9FED-0602ABFCADD1}" srcOrd="0" destOrd="0" presId="urn:microsoft.com/office/officeart/2005/8/layout/hierarchy3"/>
    <dgm:cxn modelId="{ABEF3E73-D774-48DE-9A78-5DE87B69FAF4}" type="presOf" srcId="{32C81CE8-FF05-4037-A3D9-1263D2C99D57}" destId="{7A1956E6-E6AD-4FAD-B49B-B9CB3696442D}" srcOrd="0" destOrd="0" presId="urn:microsoft.com/office/officeart/2005/8/layout/hierarchy3"/>
    <dgm:cxn modelId="{A057A95B-8797-4E48-B770-D5B9FB534883}" srcId="{54284F04-961C-440B-A90B-06C7BF9355DE}" destId="{E6648E04-CC76-47A7-A7B7-9071C7CDB654}" srcOrd="0" destOrd="0" parTransId="{0E4F81C0-10AE-4EFE-9EB4-22E262EF6BF5}" sibTransId="{02B28C55-AD9C-4280-A296-0A7AFD3DE88C}"/>
    <dgm:cxn modelId="{6B3857AB-79A0-4BD5-A6AB-8350075D3483}" srcId="{9C34863B-7C16-46AE-8AC3-850ACB8EDCC9}" destId="{32C81CE8-FF05-4037-A3D9-1263D2C99D57}" srcOrd="1" destOrd="0" parTransId="{7BF5E032-BAE8-401B-985F-8CEA54089C68}" sibTransId="{10CD5675-82CD-4535-B134-5EDD80F820A6}"/>
    <dgm:cxn modelId="{D22AB46B-3AE3-4253-A9C5-52E5792BA631}" type="presOf" srcId="{9067B820-04C9-41C7-A0CF-1C900501DE24}" destId="{E5D36B9B-88BF-4E95-8514-B2B9275F8CAC}" srcOrd="0" destOrd="0" presId="urn:microsoft.com/office/officeart/2005/8/layout/hierarchy3"/>
    <dgm:cxn modelId="{09C7B8BF-AE2D-4961-8D72-0B6F9C266302}" srcId="{54284F04-961C-440B-A90B-06C7BF9355DE}" destId="{9CBB12BA-5A22-4693-97D1-29B07A00A6DB}" srcOrd="2" destOrd="0" parTransId="{3805B029-F9C0-4E11-B1E1-E6B9661D73F4}" sibTransId="{03257E87-2635-4DB0-8354-F4E597D6F936}"/>
    <dgm:cxn modelId="{E5C36806-BDA4-4F4A-8342-62774B8D176A}" srcId="{54284F04-961C-440B-A90B-06C7BF9355DE}" destId="{2E85AC01-409A-4627-A149-1523B55D2945}" srcOrd="3" destOrd="0" parTransId="{99221C9B-4C4A-4473-A724-029F7CDC1C19}" sibTransId="{50EC1D12-E66C-4349-9088-886E652418CB}"/>
    <dgm:cxn modelId="{A6C26E7D-7051-4F40-8E30-90CD228C5D4A}" type="presOf" srcId="{B6323E4A-4A36-46F4-8F53-A036BF143B32}" destId="{AB8EA466-E663-4787-A9E2-DBF44BD8E815}" srcOrd="1" destOrd="0" presId="urn:microsoft.com/office/officeart/2005/8/layout/hierarchy3"/>
    <dgm:cxn modelId="{359C1ACE-149A-4482-9CB3-00F28FBB541D}" type="presOf" srcId="{C108B22B-19FD-44DA-8832-82E8E6E439FC}" destId="{ED294C1C-36FE-40AF-88E6-DC1D0A6B15B0}" srcOrd="0" destOrd="0" presId="urn:microsoft.com/office/officeart/2005/8/layout/hierarchy3"/>
    <dgm:cxn modelId="{2728A77A-3912-4E66-AB06-BBDC8C0F1DBD}" srcId="{B6323E4A-4A36-46F4-8F53-A036BF143B32}" destId="{C108B22B-19FD-44DA-8832-82E8E6E439FC}" srcOrd="0" destOrd="0" parTransId="{D6BE2FEA-8AC3-458E-8EF4-31BFA7338F9F}" sibTransId="{F5F77D8D-96EE-489E-8E5C-2B94D05CADA8}"/>
    <dgm:cxn modelId="{B853D7DA-4A50-4030-803A-FD92390E157F}" srcId="{9C34863B-7C16-46AE-8AC3-850ACB8EDCC9}" destId="{9067B820-04C9-41C7-A0CF-1C900501DE24}" srcOrd="0" destOrd="0" parTransId="{592BA6C3-F566-494F-A8DC-D0979EC902D1}" sibTransId="{013C795F-CDD8-4D27-9619-629CF4AEE17F}"/>
    <dgm:cxn modelId="{FB50378E-8469-4680-B45D-F03FFCB21DAE}" type="presOf" srcId="{6374323D-0E4D-4D70-BD37-9A78F2FFB199}" destId="{9FCEBAD7-C603-479D-A36A-E17C08541359}" srcOrd="0" destOrd="0" presId="urn:microsoft.com/office/officeart/2005/8/layout/hierarchy3"/>
    <dgm:cxn modelId="{34923848-FE8C-4127-A6E5-155CFCFEF7D0}" type="presOf" srcId="{4E8A0B9E-B219-45C0-B2D9-A928BB649434}" destId="{334A10CE-0C83-41FF-A71A-BBD549D81D54}" srcOrd="0" destOrd="0" presId="urn:microsoft.com/office/officeart/2005/8/layout/hierarchy3"/>
    <dgm:cxn modelId="{1B2DEE3B-3E53-42E7-825F-85B4CD4CBACF}" srcId="{071B3A75-44B6-46A9-8D52-70AE8726612B}" destId="{A20FBD7B-3CFE-4ABB-BDE3-7017810F7152}" srcOrd="1" destOrd="0" parTransId="{4E8A0B9E-B219-45C0-B2D9-A928BB649434}" sibTransId="{5C7934C7-AC14-4604-A02D-C2C746ADFB0F}"/>
    <dgm:cxn modelId="{C7C4F7DF-8549-45CF-9DCD-6B97E79AD55F}" type="presOf" srcId="{A8C5C635-6D88-4704-A4A3-F8FA7EC57EF1}" destId="{330E02AD-A030-4019-B5BE-244F97F415B1}" srcOrd="0" destOrd="0" presId="urn:microsoft.com/office/officeart/2005/8/layout/hierarchy3"/>
    <dgm:cxn modelId="{EA313E0F-925C-4B3E-A19A-47EACEE97B65}" srcId="{9C34863B-7C16-46AE-8AC3-850ACB8EDCC9}" destId="{963A81C9-2F3C-4F38-833C-09DE4CC230BD}" srcOrd="3" destOrd="0" parTransId="{52811334-5C76-43F4-9051-0E8FAF9B7D13}" sibTransId="{F7C8B346-A49D-4DC2-B003-AA1010299C22}"/>
    <dgm:cxn modelId="{C32F89BA-FF85-425E-ACF2-59074A390B47}" type="presOf" srcId="{1281B89D-935F-4484-8293-2A93BE44B840}" destId="{A3AF7D24-B793-4D2B-8FAF-E488765907FA}" srcOrd="0" destOrd="0" presId="urn:microsoft.com/office/officeart/2005/8/layout/hierarchy3"/>
    <dgm:cxn modelId="{81A783F9-36D1-4C11-9165-4A371E1D6D35}" srcId="{B6323E4A-4A36-46F4-8F53-A036BF143B32}" destId="{55525C93-C210-4D76-9122-D4F58AC0CF5E}" srcOrd="4" destOrd="0" parTransId="{A8C5C635-6D88-4704-A4A3-F8FA7EC57EF1}" sibTransId="{01CE3121-77CE-4901-8179-BECC78F147EC}"/>
    <dgm:cxn modelId="{E63C1659-FE2C-4F6A-A670-F6C4A0806ACE}" srcId="{B6323E4A-4A36-46F4-8F53-A036BF143B32}" destId="{96E88B64-103C-4994-8C1A-127C5B7D288D}" srcOrd="2" destOrd="0" parTransId="{CE6E2704-1649-4DDD-8923-EB15EC872B0A}" sibTransId="{7A711320-801F-46EA-AAE9-74BE074ED108}"/>
    <dgm:cxn modelId="{B11766F7-37EC-4059-8D73-D1C53A85C0C6}" srcId="{54284F04-961C-440B-A90B-06C7BF9355DE}" destId="{A6636C63-105B-46DC-8DE5-0C0B87BCAAA4}" srcOrd="1" destOrd="0" parTransId="{D6CC716B-6E57-42A1-9B4B-E6CCB73BB8D6}" sibTransId="{5A63B1B3-202F-4168-A647-8B5EA176740B}"/>
    <dgm:cxn modelId="{DE4220F4-84FA-4DBE-8D60-C6A0B75ADAEC}" type="presOf" srcId="{CBC4D6EE-9695-4DB1-845E-381D438D8E3E}" destId="{B2B7A414-98D0-4FD9-B9AD-F334E87BE201}" srcOrd="0" destOrd="0" presId="urn:microsoft.com/office/officeart/2005/8/layout/hierarchy3"/>
    <dgm:cxn modelId="{846E0BC3-6893-4E7F-8F91-F2BA0A325BDD}" srcId="{B6323E4A-4A36-46F4-8F53-A036BF143B32}" destId="{0D11E769-A428-481F-823B-E802BCF51646}" srcOrd="1" destOrd="0" parTransId="{DD27E029-EC49-4D78-907D-4A595EF275F3}" sibTransId="{D975DAF3-5748-41DC-BAE2-A54DEA31A8FE}"/>
    <dgm:cxn modelId="{61CEE031-C45A-4F02-91A1-0B715295DEC9}" srcId="{071B3A75-44B6-46A9-8D52-70AE8726612B}" destId="{17BECF78-E6FC-4DB1-97F6-23DC7EF6451D}" srcOrd="4" destOrd="0" parTransId="{C960C74A-B955-499B-B701-6606F0EAA36C}" sibTransId="{0B2981AC-C486-417D-84DC-8CFEF3A6CBA4}"/>
    <dgm:cxn modelId="{E32DB775-92B9-49E6-90A2-3BBE61E9F250}" type="presOf" srcId="{54284F04-961C-440B-A90B-06C7BF9355DE}" destId="{9AE800E7-FB9B-4BDF-AA36-861B54DB2AAD}" srcOrd="1" destOrd="0" presId="urn:microsoft.com/office/officeart/2005/8/layout/hierarchy3"/>
    <dgm:cxn modelId="{34922D77-8202-43F4-A84D-00FBDCF913D7}" type="presOf" srcId="{4E987C3C-1A50-4F0C-854B-1FB02E338934}" destId="{EE871DFC-26E6-4433-84DA-E7AB2DC4FFF1}" srcOrd="0" destOrd="0" presId="urn:microsoft.com/office/officeart/2005/8/layout/hierarchy3"/>
    <dgm:cxn modelId="{CC60854C-954D-4793-B339-8F227CF046DC}" type="presOf" srcId="{DEF6D975-6BEA-4145-8482-41BA9C17F4A7}" destId="{08AF039F-F329-4CC0-90BA-846D411D7867}" srcOrd="0" destOrd="0" presId="urn:microsoft.com/office/officeart/2005/8/layout/hierarchy3"/>
    <dgm:cxn modelId="{45EF2490-610F-4DA7-8953-980C00810AF2}" type="presOf" srcId="{7BF5E032-BAE8-401B-985F-8CEA54089C68}" destId="{292F7C6E-E600-4746-9DE7-AC12E747A669}" srcOrd="0" destOrd="0" presId="urn:microsoft.com/office/officeart/2005/8/layout/hierarchy3"/>
    <dgm:cxn modelId="{23920064-F63C-4300-A4C1-8311EB039F86}" srcId="{DEF6D975-6BEA-4145-8482-41BA9C17F4A7}" destId="{54284F04-961C-440B-A90B-06C7BF9355DE}" srcOrd="2" destOrd="0" parTransId="{CC210FB5-0ADC-4B56-A4F7-068C9483BC69}" sibTransId="{3952436E-FFC3-4B21-A9D9-3E96BD5C9626}"/>
    <dgm:cxn modelId="{DD5050F1-C2BF-43A3-B80A-8CE388013449}" type="presOf" srcId="{4C9F635D-811B-48C4-B866-9BF78B621EB6}" destId="{85D7D22F-DA1A-4280-B4E8-72036B1AD5B8}" srcOrd="0" destOrd="0" presId="urn:microsoft.com/office/officeart/2005/8/layout/hierarchy3"/>
    <dgm:cxn modelId="{D7745FF5-86D7-4BC4-98BD-A8393B7293D5}" type="presOf" srcId="{E6648E04-CC76-47A7-A7B7-9071C7CDB654}" destId="{090AA8E4-B98E-4E8C-967F-0075BAD64903}" srcOrd="0" destOrd="0" presId="urn:microsoft.com/office/officeart/2005/8/layout/hierarchy3"/>
    <dgm:cxn modelId="{A122D508-C799-4176-82B9-E79115ED6725}" srcId="{DEF6D975-6BEA-4145-8482-41BA9C17F4A7}" destId="{9C34863B-7C16-46AE-8AC3-850ACB8EDCC9}" srcOrd="3" destOrd="0" parTransId="{D1FBBF27-5A3B-4EB3-89CC-894422082996}" sibTransId="{88AA5098-FA57-4417-8BED-24A005D52FE3}"/>
    <dgm:cxn modelId="{99FB3F0C-2B29-464C-BDE1-AD32FE410039}" type="presOf" srcId="{D6CC716B-6E57-42A1-9B4B-E6CCB73BB8D6}" destId="{A7FA6487-B693-4912-8DE4-0A36C11B5BD1}" srcOrd="0" destOrd="0" presId="urn:microsoft.com/office/officeart/2005/8/layout/hierarchy3"/>
    <dgm:cxn modelId="{FA671A9C-CE7A-4766-85D1-4D8E406F11D7}" type="presOf" srcId="{54284F04-961C-440B-A90B-06C7BF9355DE}" destId="{9C8FC0DF-9637-4E33-81CE-9E1ACC43F30F}" srcOrd="0" destOrd="0" presId="urn:microsoft.com/office/officeart/2005/8/layout/hierarchy3"/>
    <dgm:cxn modelId="{7D7BB800-1E7E-4DFF-95B5-14A6393795BD}" type="presOf" srcId="{0D11E769-A428-481F-823B-E802BCF51646}" destId="{2B2F85E5-1380-4B52-A54A-34E02A7DE565}" srcOrd="0" destOrd="0" presId="urn:microsoft.com/office/officeart/2005/8/layout/hierarchy3"/>
    <dgm:cxn modelId="{6B1B52E6-0C34-4D21-ACC8-72F92F32869E}" type="presOf" srcId="{45E1CBFA-5AC3-4EB8-9626-4B2212B3A4E6}" destId="{5350B739-14BE-4D50-B796-D0DE747E0342}" srcOrd="0" destOrd="0" presId="urn:microsoft.com/office/officeart/2005/8/layout/hierarchy3"/>
    <dgm:cxn modelId="{95C45ADB-D27A-4071-B856-14447F8C998D}" type="presOf" srcId="{A6636C63-105B-46DC-8DE5-0C0B87BCAAA4}" destId="{FB19EED9-3B83-403D-90DA-4E7B87837E81}" srcOrd="0" destOrd="0" presId="urn:microsoft.com/office/officeart/2005/8/layout/hierarchy3"/>
    <dgm:cxn modelId="{FF873743-C8F1-47A0-94FD-FA2A9F3A289E}" type="presOf" srcId="{C960C74A-B955-499B-B701-6606F0EAA36C}" destId="{04728C48-1B2C-45ED-BFBA-D42DB0F68AD6}" srcOrd="0" destOrd="0" presId="urn:microsoft.com/office/officeart/2005/8/layout/hierarchy3"/>
    <dgm:cxn modelId="{2C2A2487-19EF-47EB-ABA1-24047A1A326A}" type="presOf" srcId="{55525C93-C210-4D76-9122-D4F58AC0CF5E}" destId="{27C192EE-26F2-4095-AE8F-370D791FFFFE}" srcOrd="0" destOrd="0" presId="urn:microsoft.com/office/officeart/2005/8/layout/hierarchy3"/>
    <dgm:cxn modelId="{81BE8347-0BC2-4680-94BE-0D3E4F4D4D0F}" type="presOf" srcId="{CE6E2704-1649-4DDD-8923-EB15EC872B0A}" destId="{ED7A643D-9690-412F-A9B7-E429B9EA2596}" srcOrd="0" destOrd="0" presId="urn:microsoft.com/office/officeart/2005/8/layout/hierarchy3"/>
    <dgm:cxn modelId="{AE4B9013-8F31-446C-A2D0-B3FACAD086E0}" srcId="{B6323E4A-4A36-46F4-8F53-A036BF143B32}" destId="{CBC4D6EE-9695-4DB1-845E-381D438D8E3E}" srcOrd="3" destOrd="0" parTransId="{6374323D-0E4D-4D70-BD37-9A78F2FFB199}" sibTransId="{135BD220-7C10-4938-B009-7144EC01AED7}"/>
    <dgm:cxn modelId="{403B12C9-0DC3-4B64-8C38-1FCDD7374BCD}" srcId="{9C34863B-7C16-46AE-8AC3-850ACB8EDCC9}" destId="{1281B89D-935F-4484-8293-2A93BE44B840}" srcOrd="2" destOrd="0" parTransId="{4E987C3C-1A50-4F0C-854B-1FB02E338934}" sibTransId="{0826F958-D4B7-4D1E-96AA-AA8D8498495C}"/>
    <dgm:cxn modelId="{0CFDF0A2-1A80-4F6F-BC11-F61C8BDCD845}" type="presOf" srcId="{C04896A4-3F1D-4663-8F21-FAD6FF648362}" destId="{768E9EF2-5D79-40EB-9F97-A34FFE1A91A2}" srcOrd="0" destOrd="0" presId="urn:microsoft.com/office/officeart/2005/8/layout/hierarchy3"/>
    <dgm:cxn modelId="{45129BB6-3857-4A47-A1B9-12468D3D5CD6}" type="presOf" srcId="{2E85AC01-409A-4627-A149-1523B55D2945}" destId="{E716AF36-7F7D-4940-ADF0-EC764E5F6D4B}" srcOrd="0" destOrd="0" presId="urn:microsoft.com/office/officeart/2005/8/layout/hierarchy3"/>
    <dgm:cxn modelId="{13BB9E9F-2D89-407E-B02E-9CCD4C348F86}" srcId="{071B3A75-44B6-46A9-8D52-70AE8726612B}" destId="{43203E1D-EA86-451A-9818-A286637E067B}" srcOrd="3" destOrd="0" parTransId="{4C9F635D-811B-48C4-B866-9BF78B621EB6}" sibTransId="{E64E8034-5EE8-49CD-AFE7-59C717FC0EBC}"/>
    <dgm:cxn modelId="{F5C917D9-D61B-4E4F-B2A2-098897D1E5CB}" type="presOf" srcId="{9CBB12BA-5A22-4693-97D1-29B07A00A6DB}" destId="{C10E08E1-15FF-4BFE-AD45-A210E9822F8C}" srcOrd="0" destOrd="0" presId="urn:microsoft.com/office/officeart/2005/8/layout/hierarchy3"/>
    <dgm:cxn modelId="{098417DF-4317-4DFD-BE38-922F1C3D5605}" type="presOf" srcId="{52811334-5C76-43F4-9051-0E8FAF9B7D13}" destId="{77A5F8B7-7512-475B-882F-C7990DDD4FAB}" srcOrd="0" destOrd="0" presId="urn:microsoft.com/office/officeart/2005/8/layout/hierarchy3"/>
    <dgm:cxn modelId="{2AB9AF50-8295-4F55-BA60-24BC30CC5EB2}" type="presOf" srcId="{071B3A75-44B6-46A9-8D52-70AE8726612B}" destId="{5DD79CF2-5872-459A-8296-1E0DB9E9EB60}" srcOrd="1" destOrd="0" presId="urn:microsoft.com/office/officeart/2005/8/layout/hierarchy3"/>
    <dgm:cxn modelId="{50CAC136-53E6-45F8-BD4A-D7AA5DB1F036}" type="presOf" srcId="{0E4F81C0-10AE-4EFE-9EB4-22E262EF6BF5}" destId="{F04BAEC0-2382-4262-8A0B-FA652F926824}" srcOrd="0" destOrd="0" presId="urn:microsoft.com/office/officeart/2005/8/layout/hierarchy3"/>
    <dgm:cxn modelId="{7386A26C-8D51-49B8-9A07-8E1FDD100C42}" type="presOf" srcId="{3805B029-F9C0-4E11-B1E1-E6B9661D73F4}" destId="{98B65A9F-11D8-4806-A9FD-FF35DF336E3D}" srcOrd="0" destOrd="0" presId="urn:microsoft.com/office/officeart/2005/8/layout/hierarchy3"/>
    <dgm:cxn modelId="{C1B039A6-6E05-499A-9802-9BCE37472949}" type="presOf" srcId="{43203E1D-EA86-451A-9818-A286637E067B}" destId="{DD65F77C-6B77-468F-91BA-D7A4510EEE39}" srcOrd="0" destOrd="0" presId="urn:microsoft.com/office/officeart/2005/8/layout/hierarchy3"/>
    <dgm:cxn modelId="{1E307ACA-6707-4F90-A6A2-3AE806DAB3C2}" srcId="{DEF6D975-6BEA-4145-8482-41BA9C17F4A7}" destId="{071B3A75-44B6-46A9-8D52-70AE8726612B}" srcOrd="1" destOrd="0" parTransId="{6245EBA7-B7A2-4145-AD8B-D940C7370185}" sibTransId="{CC7B3E0F-50EA-4BCC-99AA-1F68BCD4034C}"/>
    <dgm:cxn modelId="{C41F09BB-FD3B-4627-913D-A2388457FD8A}" type="presOf" srcId="{A20FBD7B-3CFE-4ABB-BDE3-7017810F7152}" destId="{32937653-6962-4507-98B7-7BB3975E490A}" srcOrd="0" destOrd="0" presId="urn:microsoft.com/office/officeart/2005/8/layout/hierarchy3"/>
    <dgm:cxn modelId="{7F303F37-16EA-4826-9B1D-10A3FD163D71}" type="presOf" srcId="{D6BE2FEA-8AC3-458E-8EF4-31BFA7338F9F}" destId="{0BC02D51-54A4-4E4F-8E3E-A7AEEB58BAB7}" srcOrd="0" destOrd="0" presId="urn:microsoft.com/office/officeart/2005/8/layout/hierarchy3"/>
    <dgm:cxn modelId="{48FD7A42-FF00-42C9-82EA-60A3568FE9D7}" type="presOf" srcId="{9C34863B-7C16-46AE-8AC3-850ACB8EDCC9}" destId="{1D4E5F8E-461A-499E-AFF8-3033A3D38152}" srcOrd="1" destOrd="0" presId="urn:microsoft.com/office/officeart/2005/8/layout/hierarchy3"/>
    <dgm:cxn modelId="{5F92AECE-CDB8-4AF4-AC77-22BCF29311E6}" type="presOf" srcId="{9C34863B-7C16-46AE-8AC3-850ACB8EDCC9}" destId="{7A47E12E-4173-4AA2-87C1-DA36AA2B9E07}" srcOrd="0" destOrd="0" presId="urn:microsoft.com/office/officeart/2005/8/layout/hierarchy3"/>
    <dgm:cxn modelId="{947B4D49-DE23-46A7-9E55-6233D5E23F9C}" type="presOf" srcId="{99221C9B-4C4A-4473-A724-029F7CDC1C19}" destId="{1A0FBFF0-CF25-419C-897F-DF05539B613E}" srcOrd="0" destOrd="0" presId="urn:microsoft.com/office/officeart/2005/8/layout/hierarchy3"/>
    <dgm:cxn modelId="{52292E67-ACCA-4D21-98B8-58B020DACC89}" type="presOf" srcId="{96E88B64-103C-4994-8C1A-127C5B7D288D}" destId="{C823E448-F995-44FB-A151-2F835780EF5C}" srcOrd="0" destOrd="0" presId="urn:microsoft.com/office/officeart/2005/8/layout/hierarchy3"/>
    <dgm:cxn modelId="{8F852DDB-BD00-4638-A7A4-DE2564AF6B1C}" type="presParOf" srcId="{08AF039F-F329-4CC0-90BA-846D411D7867}" destId="{9F57C53B-9302-4532-AA12-D82890FE1FB7}" srcOrd="0" destOrd="0" presId="urn:microsoft.com/office/officeart/2005/8/layout/hierarchy3"/>
    <dgm:cxn modelId="{C051C994-6359-4139-8AEB-7D16EEBC6714}" type="presParOf" srcId="{9F57C53B-9302-4532-AA12-D82890FE1FB7}" destId="{127ED731-6531-48FB-A643-53CB134F6882}" srcOrd="0" destOrd="0" presId="urn:microsoft.com/office/officeart/2005/8/layout/hierarchy3"/>
    <dgm:cxn modelId="{9C0E2321-7276-4593-9D6E-A9D84D3EF131}" type="presParOf" srcId="{127ED731-6531-48FB-A643-53CB134F6882}" destId="{33EF3E46-15B7-4BB3-9F9D-2FA6D58EC70B}" srcOrd="0" destOrd="0" presId="urn:microsoft.com/office/officeart/2005/8/layout/hierarchy3"/>
    <dgm:cxn modelId="{EF3FD845-7ECF-4F6A-9156-6709031A0FFC}" type="presParOf" srcId="{127ED731-6531-48FB-A643-53CB134F6882}" destId="{AB8EA466-E663-4787-A9E2-DBF44BD8E815}" srcOrd="1" destOrd="0" presId="urn:microsoft.com/office/officeart/2005/8/layout/hierarchy3"/>
    <dgm:cxn modelId="{90D45710-F6D2-4109-8195-9B6097929D8B}" type="presParOf" srcId="{9F57C53B-9302-4532-AA12-D82890FE1FB7}" destId="{F6D5938B-E7E2-45C8-9685-86CA2EB95AAA}" srcOrd="1" destOrd="0" presId="urn:microsoft.com/office/officeart/2005/8/layout/hierarchy3"/>
    <dgm:cxn modelId="{E9B0E066-5B24-40D2-9DBC-3F0275FB537B}" type="presParOf" srcId="{F6D5938B-E7E2-45C8-9685-86CA2EB95AAA}" destId="{0BC02D51-54A4-4E4F-8E3E-A7AEEB58BAB7}" srcOrd="0" destOrd="0" presId="urn:microsoft.com/office/officeart/2005/8/layout/hierarchy3"/>
    <dgm:cxn modelId="{1056E682-EAD2-4278-8A63-99C63CFC43EF}" type="presParOf" srcId="{F6D5938B-E7E2-45C8-9685-86CA2EB95AAA}" destId="{ED294C1C-36FE-40AF-88E6-DC1D0A6B15B0}" srcOrd="1" destOrd="0" presId="urn:microsoft.com/office/officeart/2005/8/layout/hierarchy3"/>
    <dgm:cxn modelId="{BB922802-10BC-4B39-9282-CA98B5414D88}" type="presParOf" srcId="{F6D5938B-E7E2-45C8-9685-86CA2EB95AAA}" destId="{A743F09D-C727-42AC-B488-7E408BF686AA}" srcOrd="2" destOrd="0" presId="urn:microsoft.com/office/officeart/2005/8/layout/hierarchy3"/>
    <dgm:cxn modelId="{64D3459D-C00F-437A-9182-6B140DD216CD}" type="presParOf" srcId="{F6D5938B-E7E2-45C8-9685-86CA2EB95AAA}" destId="{2B2F85E5-1380-4B52-A54A-34E02A7DE565}" srcOrd="3" destOrd="0" presId="urn:microsoft.com/office/officeart/2005/8/layout/hierarchy3"/>
    <dgm:cxn modelId="{1DE96A85-08B9-4CD9-94E2-CD66D4D89883}" type="presParOf" srcId="{F6D5938B-E7E2-45C8-9685-86CA2EB95AAA}" destId="{ED7A643D-9690-412F-A9B7-E429B9EA2596}" srcOrd="4" destOrd="0" presId="urn:microsoft.com/office/officeart/2005/8/layout/hierarchy3"/>
    <dgm:cxn modelId="{DD3D2DCA-0C01-4D2A-A785-BE162D24EF15}" type="presParOf" srcId="{F6D5938B-E7E2-45C8-9685-86CA2EB95AAA}" destId="{C823E448-F995-44FB-A151-2F835780EF5C}" srcOrd="5" destOrd="0" presId="urn:microsoft.com/office/officeart/2005/8/layout/hierarchy3"/>
    <dgm:cxn modelId="{0E5FFF6E-C0DA-4C2B-BD00-B3BA95C4A153}" type="presParOf" srcId="{F6D5938B-E7E2-45C8-9685-86CA2EB95AAA}" destId="{9FCEBAD7-C603-479D-A36A-E17C08541359}" srcOrd="6" destOrd="0" presId="urn:microsoft.com/office/officeart/2005/8/layout/hierarchy3"/>
    <dgm:cxn modelId="{1B851704-876C-4156-A580-CE2535B6EC61}" type="presParOf" srcId="{F6D5938B-E7E2-45C8-9685-86CA2EB95AAA}" destId="{B2B7A414-98D0-4FD9-B9AD-F334E87BE201}" srcOrd="7" destOrd="0" presId="urn:microsoft.com/office/officeart/2005/8/layout/hierarchy3"/>
    <dgm:cxn modelId="{95BAD12E-49E5-41CE-B3FF-5DF41A0B601D}" type="presParOf" srcId="{F6D5938B-E7E2-45C8-9685-86CA2EB95AAA}" destId="{330E02AD-A030-4019-B5BE-244F97F415B1}" srcOrd="8" destOrd="0" presId="urn:microsoft.com/office/officeart/2005/8/layout/hierarchy3"/>
    <dgm:cxn modelId="{F4A33E57-BEAF-457E-8004-E3B46F556EF7}" type="presParOf" srcId="{F6D5938B-E7E2-45C8-9685-86CA2EB95AAA}" destId="{27C192EE-26F2-4095-AE8F-370D791FFFFE}" srcOrd="9" destOrd="0" presId="urn:microsoft.com/office/officeart/2005/8/layout/hierarchy3"/>
    <dgm:cxn modelId="{23B6CFC8-CD06-4C3D-933F-6D9AE7BF9F0E}" type="presParOf" srcId="{08AF039F-F329-4CC0-90BA-846D411D7867}" destId="{A009BACB-1706-4180-BB5A-C535D98ECBEB}" srcOrd="1" destOrd="0" presId="urn:microsoft.com/office/officeart/2005/8/layout/hierarchy3"/>
    <dgm:cxn modelId="{0899079C-15AB-477D-9328-8C9A76BC00EB}" type="presParOf" srcId="{A009BACB-1706-4180-BB5A-C535D98ECBEB}" destId="{794CF14E-FB0A-484A-8549-02821B3C228F}" srcOrd="0" destOrd="0" presId="urn:microsoft.com/office/officeart/2005/8/layout/hierarchy3"/>
    <dgm:cxn modelId="{8E62C9BE-0000-4F19-A32E-04DF209B1F1F}" type="presParOf" srcId="{794CF14E-FB0A-484A-8549-02821B3C228F}" destId="{247E55A2-05C1-439B-9FED-0602ABFCADD1}" srcOrd="0" destOrd="0" presId="urn:microsoft.com/office/officeart/2005/8/layout/hierarchy3"/>
    <dgm:cxn modelId="{0CE5C6B5-1FB3-405C-9FB5-5917AE357DF7}" type="presParOf" srcId="{794CF14E-FB0A-484A-8549-02821B3C228F}" destId="{5DD79CF2-5872-459A-8296-1E0DB9E9EB60}" srcOrd="1" destOrd="0" presId="urn:microsoft.com/office/officeart/2005/8/layout/hierarchy3"/>
    <dgm:cxn modelId="{AD979D2A-B261-429D-A8ED-327AEFE3A814}" type="presParOf" srcId="{A009BACB-1706-4180-BB5A-C535D98ECBEB}" destId="{98694333-EEA2-4E70-ACBF-D3C4690B3D14}" srcOrd="1" destOrd="0" presId="urn:microsoft.com/office/officeart/2005/8/layout/hierarchy3"/>
    <dgm:cxn modelId="{6C55C277-2E39-4FCA-8FFE-605595911B5D}" type="presParOf" srcId="{98694333-EEA2-4E70-ACBF-D3C4690B3D14}" destId="{40840DC5-E3A9-411C-9292-F4224D3F13BE}" srcOrd="0" destOrd="0" presId="urn:microsoft.com/office/officeart/2005/8/layout/hierarchy3"/>
    <dgm:cxn modelId="{F1EF2EF0-51A0-4E73-A5E6-681E5458F198}" type="presParOf" srcId="{98694333-EEA2-4E70-ACBF-D3C4690B3D14}" destId="{768E9EF2-5D79-40EB-9F97-A34FFE1A91A2}" srcOrd="1" destOrd="0" presId="urn:microsoft.com/office/officeart/2005/8/layout/hierarchy3"/>
    <dgm:cxn modelId="{0A0D9C32-80D7-4193-BC99-C2D035E4F12C}" type="presParOf" srcId="{98694333-EEA2-4E70-ACBF-D3C4690B3D14}" destId="{334A10CE-0C83-41FF-A71A-BBD549D81D54}" srcOrd="2" destOrd="0" presId="urn:microsoft.com/office/officeart/2005/8/layout/hierarchy3"/>
    <dgm:cxn modelId="{B83E392B-4818-47F5-95AB-CA4D88C7C0F2}" type="presParOf" srcId="{98694333-EEA2-4E70-ACBF-D3C4690B3D14}" destId="{32937653-6962-4507-98B7-7BB3975E490A}" srcOrd="3" destOrd="0" presId="urn:microsoft.com/office/officeart/2005/8/layout/hierarchy3"/>
    <dgm:cxn modelId="{B152C69C-0B3A-4FFA-A3A1-CB987FE8730D}" type="presParOf" srcId="{98694333-EEA2-4E70-ACBF-D3C4690B3D14}" destId="{B3BC5CC4-FACD-4126-9EBB-835EFA7184BA}" srcOrd="4" destOrd="0" presId="urn:microsoft.com/office/officeart/2005/8/layout/hierarchy3"/>
    <dgm:cxn modelId="{D016C150-959A-49EB-96E9-CDA5F67C85CA}" type="presParOf" srcId="{98694333-EEA2-4E70-ACBF-D3C4690B3D14}" destId="{5350B739-14BE-4D50-B796-D0DE747E0342}" srcOrd="5" destOrd="0" presId="urn:microsoft.com/office/officeart/2005/8/layout/hierarchy3"/>
    <dgm:cxn modelId="{8CA63217-FF86-470F-9ABE-37C8F0686319}" type="presParOf" srcId="{98694333-EEA2-4E70-ACBF-D3C4690B3D14}" destId="{85D7D22F-DA1A-4280-B4E8-72036B1AD5B8}" srcOrd="6" destOrd="0" presId="urn:microsoft.com/office/officeart/2005/8/layout/hierarchy3"/>
    <dgm:cxn modelId="{BD84B85F-B1E1-4750-98BD-5A83C6E0A66C}" type="presParOf" srcId="{98694333-EEA2-4E70-ACBF-D3C4690B3D14}" destId="{DD65F77C-6B77-468F-91BA-D7A4510EEE39}" srcOrd="7" destOrd="0" presId="urn:microsoft.com/office/officeart/2005/8/layout/hierarchy3"/>
    <dgm:cxn modelId="{30931CCE-EB91-49CD-A6C9-2E81572D9ACE}" type="presParOf" srcId="{98694333-EEA2-4E70-ACBF-D3C4690B3D14}" destId="{04728C48-1B2C-45ED-BFBA-D42DB0F68AD6}" srcOrd="8" destOrd="0" presId="urn:microsoft.com/office/officeart/2005/8/layout/hierarchy3"/>
    <dgm:cxn modelId="{454F1FC9-50F9-4032-943B-405A33127429}" type="presParOf" srcId="{98694333-EEA2-4E70-ACBF-D3C4690B3D14}" destId="{749E7D4C-8D0F-465A-AE15-0028F05D9E32}" srcOrd="9" destOrd="0" presId="urn:microsoft.com/office/officeart/2005/8/layout/hierarchy3"/>
    <dgm:cxn modelId="{EA5E3002-DFDD-44B4-9C69-E89C530BF56F}" type="presParOf" srcId="{08AF039F-F329-4CC0-90BA-846D411D7867}" destId="{03801D84-1ED7-4637-8906-A369B812C41B}" srcOrd="2" destOrd="0" presId="urn:microsoft.com/office/officeart/2005/8/layout/hierarchy3"/>
    <dgm:cxn modelId="{7FD3C7C8-2F30-4269-B7AB-04B33D28724A}" type="presParOf" srcId="{03801D84-1ED7-4637-8906-A369B812C41B}" destId="{2ACDED74-3118-4DC2-99A0-EFD010B5B954}" srcOrd="0" destOrd="0" presId="urn:microsoft.com/office/officeart/2005/8/layout/hierarchy3"/>
    <dgm:cxn modelId="{E2904C67-B186-459D-958D-A35FD7F8EC25}" type="presParOf" srcId="{2ACDED74-3118-4DC2-99A0-EFD010B5B954}" destId="{9C8FC0DF-9637-4E33-81CE-9E1ACC43F30F}" srcOrd="0" destOrd="0" presId="urn:microsoft.com/office/officeart/2005/8/layout/hierarchy3"/>
    <dgm:cxn modelId="{6CC9A629-EC5B-48E4-B030-4DD88B58082C}" type="presParOf" srcId="{2ACDED74-3118-4DC2-99A0-EFD010B5B954}" destId="{9AE800E7-FB9B-4BDF-AA36-861B54DB2AAD}" srcOrd="1" destOrd="0" presId="urn:microsoft.com/office/officeart/2005/8/layout/hierarchy3"/>
    <dgm:cxn modelId="{F952170A-4147-479C-AF0A-D3B1EC1147A4}" type="presParOf" srcId="{03801D84-1ED7-4637-8906-A369B812C41B}" destId="{8897AE81-12E3-408A-9213-8F2D293D271D}" srcOrd="1" destOrd="0" presId="urn:microsoft.com/office/officeart/2005/8/layout/hierarchy3"/>
    <dgm:cxn modelId="{AF786990-5B20-42AF-A0A6-08D593644B83}" type="presParOf" srcId="{8897AE81-12E3-408A-9213-8F2D293D271D}" destId="{F04BAEC0-2382-4262-8A0B-FA652F926824}" srcOrd="0" destOrd="0" presId="urn:microsoft.com/office/officeart/2005/8/layout/hierarchy3"/>
    <dgm:cxn modelId="{5738A206-F40C-426D-B801-B23403A6D5A5}" type="presParOf" srcId="{8897AE81-12E3-408A-9213-8F2D293D271D}" destId="{090AA8E4-B98E-4E8C-967F-0075BAD64903}" srcOrd="1" destOrd="0" presId="urn:microsoft.com/office/officeart/2005/8/layout/hierarchy3"/>
    <dgm:cxn modelId="{A2618A53-56D6-46BC-A0DD-1B363696FC77}" type="presParOf" srcId="{8897AE81-12E3-408A-9213-8F2D293D271D}" destId="{A7FA6487-B693-4912-8DE4-0A36C11B5BD1}" srcOrd="2" destOrd="0" presId="urn:microsoft.com/office/officeart/2005/8/layout/hierarchy3"/>
    <dgm:cxn modelId="{152D91DF-2B7D-4C0B-BA6D-3CF7F78B8063}" type="presParOf" srcId="{8897AE81-12E3-408A-9213-8F2D293D271D}" destId="{FB19EED9-3B83-403D-90DA-4E7B87837E81}" srcOrd="3" destOrd="0" presId="urn:microsoft.com/office/officeart/2005/8/layout/hierarchy3"/>
    <dgm:cxn modelId="{2CD2C471-7C9A-41D2-876B-96BF4F33553E}" type="presParOf" srcId="{8897AE81-12E3-408A-9213-8F2D293D271D}" destId="{98B65A9F-11D8-4806-A9FD-FF35DF336E3D}" srcOrd="4" destOrd="0" presId="urn:microsoft.com/office/officeart/2005/8/layout/hierarchy3"/>
    <dgm:cxn modelId="{99D5C9B1-4C86-498A-8E51-C32252D62576}" type="presParOf" srcId="{8897AE81-12E3-408A-9213-8F2D293D271D}" destId="{C10E08E1-15FF-4BFE-AD45-A210E9822F8C}" srcOrd="5" destOrd="0" presId="urn:microsoft.com/office/officeart/2005/8/layout/hierarchy3"/>
    <dgm:cxn modelId="{403D9EE9-D01F-4F7B-8408-7B98EEF3804B}" type="presParOf" srcId="{8897AE81-12E3-408A-9213-8F2D293D271D}" destId="{1A0FBFF0-CF25-419C-897F-DF05539B613E}" srcOrd="6" destOrd="0" presId="urn:microsoft.com/office/officeart/2005/8/layout/hierarchy3"/>
    <dgm:cxn modelId="{8AB7D4A2-2CAE-46FB-86BC-DFF2B560B5D0}" type="presParOf" srcId="{8897AE81-12E3-408A-9213-8F2D293D271D}" destId="{E716AF36-7F7D-4940-ADF0-EC764E5F6D4B}" srcOrd="7" destOrd="0" presId="urn:microsoft.com/office/officeart/2005/8/layout/hierarchy3"/>
    <dgm:cxn modelId="{77F24EC4-9E7E-46AA-8F85-C5B9D8BB3186}" type="presParOf" srcId="{08AF039F-F329-4CC0-90BA-846D411D7867}" destId="{2FC96A83-40AF-4B23-8598-F9463995A9E6}" srcOrd="3" destOrd="0" presId="urn:microsoft.com/office/officeart/2005/8/layout/hierarchy3"/>
    <dgm:cxn modelId="{B954D6D3-D0A4-4EA4-89E3-0EB739FA5C49}" type="presParOf" srcId="{2FC96A83-40AF-4B23-8598-F9463995A9E6}" destId="{4BB4B54E-203A-48A0-8971-E5D5937EBE27}" srcOrd="0" destOrd="0" presId="urn:microsoft.com/office/officeart/2005/8/layout/hierarchy3"/>
    <dgm:cxn modelId="{A0C19BCE-DCC8-4A2E-B931-620F6AC86688}" type="presParOf" srcId="{4BB4B54E-203A-48A0-8971-E5D5937EBE27}" destId="{7A47E12E-4173-4AA2-87C1-DA36AA2B9E07}" srcOrd="0" destOrd="0" presId="urn:microsoft.com/office/officeart/2005/8/layout/hierarchy3"/>
    <dgm:cxn modelId="{F7E3AFD4-F877-44EB-B7BB-471F728CC52D}" type="presParOf" srcId="{4BB4B54E-203A-48A0-8971-E5D5937EBE27}" destId="{1D4E5F8E-461A-499E-AFF8-3033A3D38152}" srcOrd="1" destOrd="0" presId="urn:microsoft.com/office/officeart/2005/8/layout/hierarchy3"/>
    <dgm:cxn modelId="{BF9392B5-6932-457A-A130-24211E45E8D1}" type="presParOf" srcId="{2FC96A83-40AF-4B23-8598-F9463995A9E6}" destId="{5B47F556-2BAD-422A-8994-6EE22D29EF02}" srcOrd="1" destOrd="0" presId="urn:microsoft.com/office/officeart/2005/8/layout/hierarchy3"/>
    <dgm:cxn modelId="{DE13CC23-C69C-4A9C-875D-6B824FCA1D37}" type="presParOf" srcId="{5B47F556-2BAD-422A-8994-6EE22D29EF02}" destId="{7F393598-1159-4CD9-B294-4EE8497365AF}" srcOrd="0" destOrd="0" presId="urn:microsoft.com/office/officeart/2005/8/layout/hierarchy3"/>
    <dgm:cxn modelId="{FE330402-A0F5-4E1B-9F7C-96D7D0CF8F65}" type="presParOf" srcId="{5B47F556-2BAD-422A-8994-6EE22D29EF02}" destId="{E5D36B9B-88BF-4E95-8514-B2B9275F8CAC}" srcOrd="1" destOrd="0" presId="urn:microsoft.com/office/officeart/2005/8/layout/hierarchy3"/>
    <dgm:cxn modelId="{FF6B9BB7-F877-4829-B8CD-46547601ABCD}" type="presParOf" srcId="{5B47F556-2BAD-422A-8994-6EE22D29EF02}" destId="{292F7C6E-E600-4746-9DE7-AC12E747A669}" srcOrd="2" destOrd="0" presId="urn:microsoft.com/office/officeart/2005/8/layout/hierarchy3"/>
    <dgm:cxn modelId="{755C15DF-170B-48D4-9D24-B112633E5A0F}" type="presParOf" srcId="{5B47F556-2BAD-422A-8994-6EE22D29EF02}" destId="{7A1956E6-E6AD-4FAD-B49B-B9CB3696442D}" srcOrd="3" destOrd="0" presId="urn:microsoft.com/office/officeart/2005/8/layout/hierarchy3"/>
    <dgm:cxn modelId="{C3DB1618-928B-43D9-9A66-71D314CD3096}" type="presParOf" srcId="{5B47F556-2BAD-422A-8994-6EE22D29EF02}" destId="{EE871DFC-26E6-4433-84DA-E7AB2DC4FFF1}" srcOrd="4" destOrd="0" presId="urn:microsoft.com/office/officeart/2005/8/layout/hierarchy3"/>
    <dgm:cxn modelId="{9567A6BC-08C2-4264-808B-659B966F3517}" type="presParOf" srcId="{5B47F556-2BAD-422A-8994-6EE22D29EF02}" destId="{A3AF7D24-B793-4D2B-8FAF-E488765907FA}" srcOrd="5" destOrd="0" presId="urn:microsoft.com/office/officeart/2005/8/layout/hierarchy3"/>
    <dgm:cxn modelId="{ADA98FD5-D756-40E9-8007-0B150D0920C2}" type="presParOf" srcId="{5B47F556-2BAD-422A-8994-6EE22D29EF02}" destId="{77A5F8B7-7512-475B-882F-C7990DDD4FAB}" srcOrd="6" destOrd="0" presId="urn:microsoft.com/office/officeart/2005/8/layout/hierarchy3"/>
    <dgm:cxn modelId="{76851FDF-5302-47FA-B1BC-24F234EF0EF6}" type="presParOf" srcId="{5B47F556-2BAD-422A-8994-6EE22D29EF02}" destId="{96D8AFF9-1F55-44AE-A688-2D507370B25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F3E46-15B7-4BB3-9F9D-2FA6D58EC70B}">
      <dsp:nvSpPr>
        <dsp:cNvPr id="0" name=""/>
        <dsp:cNvSpPr/>
      </dsp:nvSpPr>
      <dsp:spPr>
        <a:xfrm>
          <a:off x="288350" y="2"/>
          <a:ext cx="1703390" cy="915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TASK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Outreach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Data Collection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288350" y="2"/>
        <a:ext cx="1703390" cy="915496"/>
      </dsp:txXfrm>
    </dsp:sp>
    <dsp:sp modelId="{0BC02D51-54A4-4E4F-8E3E-A7AEEB58BAB7}">
      <dsp:nvSpPr>
        <dsp:cNvPr id="0" name=""/>
        <dsp:cNvSpPr/>
      </dsp:nvSpPr>
      <dsp:spPr>
        <a:xfrm>
          <a:off x="458690" y="915498"/>
          <a:ext cx="170339" cy="42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03"/>
              </a:lnTo>
              <a:lnTo>
                <a:pt x="170339" y="4231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94C1C-36FE-40AF-88E6-DC1D0A6B15B0}">
      <dsp:nvSpPr>
        <dsp:cNvPr id="0" name=""/>
        <dsp:cNvSpPr/>
      </dsp:nvSpPr>
      <dsp:spPr>
        <a:xfrm>
          <a:off x="629029" y="1058822"/>
          <a:ext cx="132998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Document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Review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9029" y="1058822"/>
        <a:ext cx="1329980" cy="559556"/>
      </dsp:txXfrm>
    </dsp:sp>
    <dsp:sp modelId="{A743F09D-C727-42AC-B488-7E408BF686AA}">
      <dsp:nvSpPr>
        <dsp:cNvPr id="0" name=""/>
        <dsp:cNvSpPr/>
      </dsp:nvSpPr>
      <dsp:spPr>
        <a:xfrm>
          <a:off x="458690" y="915498"/>
          <a:ext cx="170339" cy="1122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548"/>
              </a:lnTo>
              <a:lnTo>
                <a:pt x="170339" y="11225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F85E5-1380-4B52-A54A-34E02A7DE565}">
      <dsp:nvSpPr>
        <dsp:cNvPr id="0" name=""/>
        <dsp:cNvSpPr/>
      </dsp:nvSpPr>
      <dsp:spPr>
        <a:xfrm>
          <a:off x="629029" y="1758268"/>
          <a:ext cx="132998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Data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Collection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9029" y="1758268"/>
        <a:ext cx="1329980" cy="559556"/>
      </dsp:txXfrm>
    </dsp:sp>
    <dsp:sp modelId="{ED7A643D-9690-412F-A9B7-E429B9EA2596}">
      <dsp:nvSpPr>
        <dsp:cNvPr id="0" name=""/>
        <dsp:cNvSpPr/>
      </dsp:nvSpPr>
      <dsp:spPr>
        <a:xfrm>
          <a:off x="458690" y="915498"/>
          <a:ext cx="170339" cy="182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994"/>
              </a:lnTo>
              <a:lnTo>
                <a:pt x="170339" y="18219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3E448-F995-44FB-A151-2F835780EF5C}">
      <dsp:nvSpPr>
        <dsp:cNvPr id="0" name=""/>
        <dsp:cNvSpPr/>
      </dsp:nvSpPr>
      <dsp:spPr>
        <a:xfrm>
          <a:off x="629029" y="2457714"/>
          <a:ext cx="132998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Goals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Objectives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9029" y="2457714"/>
        <a:ext cx="1329980" cy="559556"/>
      </dsp:txXfrm>
    </dsp:sp>
    <dsp:sp modelId="{9FCEBAD7-C603-479D-A36A-E17C08541359}">
      <dsp:nvSpPr>
        <dsp:cNvPr id="0" name=""/>
        <dsp:cNvSpPr/>
      </dsp:nvSpPr>
      <dsp:spPr>
        <a:xfrm>
          <a:off x="458690" y="915498"/>
          <a:ext cx="170339" cy="252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440"/>
              </a:lnTo>
              <a:lnTo>
                <a:pt x="170339" y="25214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7A414-98D0-4FD9-B9AD-F334E87BE201}">
      <dsp:nvSpPr>
        <dsp:cNvPr id="0" name=""/>
        <dsp:cNvSpPr/>
      </dsp:nvSpPr>
      <dsp:spPr>
        <a:xfrm>
          <a:off x="629029" y="3157160"/>
          <a:ext cx="132998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Outreach</a:t>
          </a:r>
        </a:p>
      </dsp:txBody>
      <dsp:txXfrm>
        <a:off x="629029" y="3157160"/>
        <a:ext cx="1329980" cy="559556"/>
      </dsp:txXfrm>
    </dsp:sp>
    <dsp:sp modelId="{330E02AD-A030-4019-B5BE-244F97F415B1}">
      <dsp:nvSpPr>
        <dsp:cNvPr id="0" name=""/>
        <dsp:cNvSpPr/>
      </dsp:nvSpPr>
      <dsp:spPr>
        <a:xfrm>
          <a:off x="458690" y="915498"/>
          <a:ext cx="170339" cy="3220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885"/>
              </a:lnTo>
              <a:lnTo>
                <a:pt x="170339" y="32208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192EE-26F2-4095-AE8F-370D791FFFFE}">
      <dsp:nvSpPr>
        <dsp:cNvPr id="0" name=""/>
        <dsp:cNvSpPr/>
      </dsp:nvSpPr>
      <dsp:spPr>
        <a:xfrm>
          <a:off x="629029" y="3856605"/>
          <a:ext cx="132998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Cargo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Model</a:t>
          </a:r>
        </a:p>
      </dsp:txBody>
      <dsp:txXfrm>
        <a:off x="629029" y="3856605"/>
        <a:ext cx="1329980" cy="559556"/>
      </dsp:txXfrm>
    </dsp:sp>
    <dsp:sp modelId="{247E55A2-05C1-439B-9FED-0602ABFCADD1}">
      <dsp:nvSpPr>
        <dsp:cNvPr id="0" name=""/>
        <dsp:cNvSpPr/>
      </dsp:nvSpPr>
      <dsp:spPr>
        <a:xfrm>
          <a:off x="2271520" y="3437"/>
          <a:ext cx="1703390" cy="915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TASK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Projections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Analyses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2271520" y="3437"/>
        <a:ext cx="1703390" cy="915496"/>
      </dsp:txXfrm>
    </dsp:sp>
    <dsp:sp modelId="{40840DC5-E3A9-411C-9292-F4224D3F13BE}">
      <dsp:nvSpPr>
        <dsp:cNvPr id="0" name=""/>
        <dsp:cNvSpPr/>
      </dsp:nvSpPr>
      <dsp:spPr>
        <a:xfrm>
          <a:off x="2441859" y="918933"/>
          <a:ext cx="170339" cy="41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67"/>
              </a:lnTo>
              <a:lnTo>
                <a:pt x="170339" y="419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9EF2-5D79-40EB-9F97-A34FFE1A91A2}">
      <dsp:nvSpPr>
        <dsp:cNvPr id="0" name=""/>
        <dsp:cNvSpPr/>
      </dsp:nvSpPr>
      <dsp:spPr>
        <a:xfrm>
          <a:off x="2612198" y="1058822"/>
          <a:ext cx="131297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Trade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Characteristics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12198" y="1058822"/>
        <a:ext cx="1312979" cy="559556"/>
      </dsp:txXfrm>
    </dsp:sp>
    <dsp:sp modelId="{334A10CE-0C83-41FF-A71A-BBD549D81D54}">
      <dsp:nvSpPr>
        <dsp:cNvPr id="0" name=""/>
        <dsp:cNvSpPr/>
      </dsp:nvSpPr>
      <dsp:spPr>
        <a:xfrm>
          <a:off x="2441859" y="918933"/>
          <a:ext cx="170339" cy="11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13"/>
              </a:lnTo>
              <a:lnTo>
                <a:pt x="170339" y="11191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37653-6962-4507-98B7-7BB3975E490A}">
      <dsp:nvSpPr>
        <dsp:cNvPr id="0" name=""/>
        <dsp:cNvSpPr/>
      </dsp:nvSpPr>
      <dsp:spPr>
        <a:xfrm>
          <a:off x="2612198" y="1758268"/>
          <a:ext cx="131297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Federal Planning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Factors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12198" y="1758268"/>
        <a:ext cx="1312979" cy="559556"/>
      </dsp:txXfrm>
    </dsp:sp>
    <dsp:sp modelId="{B3BC5CC4-FACD-4126-9EBB-835EFA7184BA}">
      <dsp:nvSpPr>
        <dsp:cNvPr id="0" name=""/>
        <dsp:cNvSpPr/>
      </dsp:nvSpPr>
      <dsp:spPr>
        <a:xfrm>
          <a:off x="2441859" y="918933"/>
          <a:ext cx="170339" cy="181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58"/>
              </a:lnTo>
              <a:lnTo>
                <a:pt x="170339" y="18185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0B739-14BE-4D50-B796-D0DE747E0342}">
      <dsp:nvSpPr>
        <dsp:cNvPr id="0" name=""/>
        <dsp:cNvSpPr/>
      </dsp:nvSpPr>
      <dsp:spPr>
        <a:xfrm>
          <a:off x="2612198" y="2457714"/>
          <a:ext cx="131297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Freight Programs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&amp; Coordination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12198" y="2457714"/>
        <a:ext cx="1312970" cy="559556"/>
      </dsp:txXfrm>
    </dsp:sp>
    <dsp:sp modelId="{85D7D22F-DA1A-4280-B4E8-72036B1AD5B8}">
      <dsp:nvSpPr>
        <dsp:cNvPr id="0" name=""/>
        <dsp:cNvSpPr/>
      </dsp:nvSpPr>
      <dsp:spPr>
        <a:xfrm>
          <a:off x="2441859" y="918933"/>
          <a:ext cx="170339" cy="251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04"/>
              </a:lnTo>
              <a:lnTo>
                <a:pt x="170339" y="2518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5F77C-6B77-468F-91BA-D7A4510EEE39}">
      <dsp:nvSpPr>
        <dsp:cNvPr id="0" name=""/>
        <dsp:cNvSpPr/>
      </dsp:nvSpPr>
      <dsp:spPr>
        <a:xfrm>
          <a:off x="2612198" y="3157160"/>
          <a:ext cx="131297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Capital Plans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Programs</a:t>
          </a:r>
        </a:p>
      </dsp:txBody>
      <dsp:txXfrm>
        <a:off x="2612198" y="3157160"/>
        <a:ext cx="1312970" cy="559556"/>
      </dsp:txXfrm>
    </dsp:sp>
    <dsp:sp modelId="{04728C48-1B2C-45ED-BFBA-D42DB0F68AD6}">
      <dsp:nvSpPr>
        <dsp:cNvPr id="0" name=""/>
        <dsp:cNvSpPr/>
      </dsp:nvSpPr>
      <dsp:spPr>
        <a:xfrm>
          <a:off x="2441859" y="918933"/>
          <a:ext cx="170339" cy="321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450"/>
              </a:lnTo>
              <a:lnTo>
                <a:pt x="170339" y="32174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E7D4C-8D0F-465A-AE15-0028F05D9E32}">
      <dsp:nvSpPr>
        <dsp:cNvPr id="0" name=""/>
        <dsp:cNvSpPr/>
      </dsp:nvSpPr>
      <dsp:spPr>
        <a:xfrm>
          <a:off x="2612198" y="3856605"/>
          <a:ext cx="131297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Performance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Measures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12198" y="3856605"/>
        <a:ext cx="1312970" cy="559556"/>
      </dsp:txXfrm>
    </dsp:sp>
    <dsp:sp modelId="{9C8FC0DF-9637-4E33-81CE-9E1ACC43F30F}">
      <dsp:nvSpPr>
        <dsp:cNvPr id="0" name=""/>
        <dsp:cNvSpPr/>
      </dsp:nvSpPr>
      <dsp:spPr>
        <a:xfrm>
          <a:off x="4254689" y="3437"/>
          <a:ext cx="1703390" cy="915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TASK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Planning Scenarios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&amp; Sensitivity Analysis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4254689" y="3437"/>
        <a:ext cx="1703390" cy="915496"/>
      </dsp:txXfrm>
    </dsp:sp>
    <dsp:sp modelId="{F04BAEC0-2382-4262-8A0B-FA652F926824}">
      <dsp:nvSpPr>
        <dsp:cNvPr id="0" name=""/>
        <dsp:cNvSpPr/>
      </dsp:nvSpPr>
      <dsp:spPr>
        <a:xfrm>
          <a:off x="4425028" y="918933"/>
          <a:ext cx="170339" cy="41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67"/>
              </a:lnTo>
              <a:lnTo>
                <a:pt x="170339" y="419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AA8E4-B98E-4E8C-967F-0075BAD64903}">
      <dsp:nvSpPr>
        <dsp:cNvPr id="0" name=""/>
        <dsp:cNvSpPr/>
      </dsp:nvSpPr>
      <dsp:spPr>
        <a:xfrm>
          <a:off x="4595367" y="1058822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Future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Planning</a:t>
          </a:r>
          <a:endParaRPr lang="en-US" sz="1200" b="0" kern="1200" dirty="0"/>
        </a:p>
      </dsp:txBody>
      <dsp:txXfrm>
        <a:off x="4595367" y="1058822"/>
        <a:ext cx="1226189" cy="559556"/>
      </dsp:txXfrm>
    </dsp:sp>
    <dsp:sp modelId="{A7FA6487-B693-4912-8DE4-0A36C11B5BD1}">
      <dsp:nvSpPr>
        <dsp:cNvPr id="0" name=""/>
        <dsp:cNvSpPr/>
      </dsp:nvSpPr>
      <dsp:spPr>
        <a:xfrm>
          <a:off x="4425028" y="918933"/>
          <a:ext cx="170339" cy="11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13"/>
              </a:lnTo>
              <a:lnTo>
                <a:pt x="170339" y="11191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9EED9-3B83-403D-90DA-4E7B87837E81}">
      <dsp:nvSpPr>
        <dsp:cNvPr id="0" name=""/>
        <dsp:cNvSpPr/>
      </dsp:nvSpPr>
      <dsp:spPr>
        <a:xfrm>
          <a:off x="4595367" y="1758268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Scenario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Planning</a:t>
          </a:r>
          <a:endParaRPr lang="en-US" sz="1200" b="0" kern="1200" dirty="0"/>
        </a:p>
      </dsp:txBody>
      <dsp:txXfrm>
        <a:off x="4595367" y="1758268"/>
        <a:ext cx="1226189" cy="559556"/>
      </dsp:txXfrm>
    </dsp:sp>
    <dsp:sp modelId="{98B65A9F-11D8-4806-A9FD-FF35DF336E3D}">
      <dsp:nvSpPr>
        <dsp:cNvPr id="0" name=""/>
        <dsp:cNvSpPr/>
      </dsp:nvSpPr>
      <dsp:spPr>
        <a:xfrm>
          <a:off x="4425028" y="918933"/>
          <a:ext cx="170339" cy="181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58"/>
              </a:lnTo>
              <a:lnTo>
                <a:pt x="170339" y="18185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E08E1-15FF-4BFE-AD45-A210E9822F8C}">
      <dsp:nvSpPr>
        <dsp:cNvPr id="0" name=""/>
        <dsp:cNvSpPr/>
      </dsp:nvSpPr>
      <dsp:spPr>
        <a:xfrm>
          <a:off x="4595367" y="2457714"/>
          <a:ext cx="123311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Strategy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Options</a:t>
          </a:r>
          <a:endParaRPr lang="en-US" sz="1200" b="0" kern="1200" dirty="0"/>
        </a:p>
      </dsp:txBody>
      <dsp:txXfrm>
        <a:off x="4595367" y="2457714"/>
        <a:ext cx="1233110" cy="559556"/>
      </dsp:txXfrm>
    </dsp:sp>
    <dsp:sp modelId="{1A0FBFF0-CF25-419C-897F-DF05539B613E}">
      <dsp:nvSpPr>
        <dsp:cNvPr id="0" name=""/>
        <dsp:cNvSpPr/>
      </dsp:nvSpPr>
      <dsp:spPr>
        <a:xfrm>
          <a:off x="4425028" y="918933"/>
          <a:ext cx="170339" cy="251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04"/>
              </a:lnTo>
              <a:lnTo>
                <a:pt x="170339" y="2518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6AF36-7F7D-4940-ADF0-EC764E5F6D4B}">
      <dsp:nvSpPr>
        <dsp:cNvPr id="0" name=""/>
        <dsp:cNvSpPr/>
      </dsp:nvSpPr>
      <dsp:spPr>
        <a:xfrm>
          <a:off x="4595367" y="3157160"/>
          <a:ext cx="1233110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Impact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Evaluations</a:t>
          </a:r>
          <a:endParaRPr lang="en-US" sz="1200" b="0" kern="1200" dirty="0"/>
        </a:p>
      </dsp:txBody>
      <dsp:txXfrm>
        <a:off x="4595367" y="3157160"/>
        <a:ext cx="1233110" cy="559556"/>
      </dsp:txXfrm>
    </dsp:sp>
    <dsp:sp modelId="{7A47E12E-4173-4AA2-87C1-DA36AA2B9E07}">
      <dsp:nvSpPr>
        <dsp:cNvPr id="0" name=""/>
        <dsp:cNvSpPr/>
      </dsp:nvSpPr>
      <dsp:spPr>
        <a:xfrm>
          <a:off x="6237858" y="3437"/>
          <a:ext cx="1703390" cy="91549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TASK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Results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itchFamily="34" charset="0"/>
              <a:cs typeface="Calibri" pitchFamily="34" charset="0"/>
            </a:rPr>
            <a:t>Recommendations</a:t>
          </a:r>
          <a:endParaRPr lang="en-US" sz="1400" b="1" kern="1200" dirty="0">
            <a:latin typeface="Calibri" pitchFamily="34" charset="0"/>
            <a:cs typeface="Calibri" pitchFamily="34" charset="0"/>
          </a:endParaRPr>
        </a:p>
      </dsp:txBody>
      <dsp:txXfrm>
        <a:off x="6237858" y="3437"/>
        <a:ext cx="1703390" cy="915496"/>
      </dsp:txXfrm>
    </dsp:sp>
    <dsp:sp modelId="{7F393598-1159-4CD9-B294-4EE8497365AF}">
      <dsp:nvSpPr>
        <dsp:cNvPr id="0" name=""/>
        <dsp:cNvSpPr/>
      </dsp:nvSpPr>
      <dsp:spPr>
        <a:xfrm>
          <a:off x="6408197" y="918933"/>
          <a:ext cx="170339" cy="41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67"/>
              </a:lnTo>
              <a:lnTo>
                <a:pt x="170339" y="419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36B9B-88BF-4E95-8514-B2B9275F8CAC}">
      <dsp:nvSpPr>
        <dsp:cNvPr id="0" name=""/>
        <dsp:cNvSpPr/>
      </dsp:nvSpPr>
      <dsp:spPr>
        <a:xfrm>
          <a:off x="6578536" y="1058822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Funding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Options</a:t>
          </a:r>
          <a:endParaRPr lang="en-US" sz="1200" b="0" kern="1200" dirty="0"/>
        </a:p>
      </dsp:txBody>
      <dsp:txXfrm>
        <a:off x="6578536" y="1058822"/>
        <a:ext cx="1226189" cy="559556"/>
      </dsp:txXfrm>
    </dsp:sp>
    <dsp:sp modelId="{292F7C6E-E600-4746-9DE7-AC12E747A669}">
      <dsp:nvSpPr>
        <dsp:cNvPr id="0" name=""/>
        <dsp:cNvSpPr/>
      </dsp:nvSpPr>
      <dsp:spPr>
        <a:xfrm>
          <a:off x="6408197" y="918933"/>
          <a:ext cx="170339" cy="111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13"/>
              </a:lnTo>
              <a:lnTo>
                <a:pt x="170339" y="11191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956E6-E6AD-4FAD-B49B-B9CB3696442D}">
      <dsp:nvSpPr>
        <dsp:cNvPr id="0" name=""/>
        <dsp:cNvSpPr/>
      </dsp:nvSpPr>
      <dsp:spPr>
        <a:xfrm>
          <a:off x="6578536" y="1758268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Plan</a:t>
          </a:r>
        </a:p>
      </dsp:txBody>
      <dsp:txXfrm>
        <a:off x="6578536" y="1758268"/>
        <a:ext cx="1226189" cy="559556"/>
      </dsp:txXfrm>
    </dsp:sp>
    <dsp:sp modelId="{EE871DFC-26E6-4433-84DA-E7AB2DC4FFF1}">
      <dsp:nvSpPr>
        <dsp:cNvPr id="0" name=""/>
        <dsp:cNvSpPr/>
      </dsp:nvSpPr>
      <dsp:spPr>
        <a:xfrm>
          <a:off x="6408197" y="918933"/>
          <a:ext cx="170339" cy="181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558"/>
              </a:lnTo>
              <a:lnTo>
                <a:pt x="170339" y="18185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F7D24-B793-4D2B-8FAF-E488765907FA}">
      <dsp:nvSpPr>
        <dsp:cNvPr id="0" name=""/>
        <dsp:cNvSpPr/>
      </dsp:nvSpPr>
      <dsp:spPr>
        <a:xfrm>
          <a:off x="6578536" y="2457714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Economic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Plan</a:t>
          </a:r>
        </a:p>
      </dsp:txBody>
      <dsp:txXfrm>
        <a:off x="6578536" y="2457714"/>
        <a:ext cx="1226189" cy="559556"/>
      </dsp:txXfrm>
    </dsp:sp>
    <dsp:sp modelId="{77A5F8B7-7512-475B-882F-C7990DDD4FAB}">
      <dsp:nvSpPr>
        <dsp:cNvPr id="0" name=""/>
        <dsp:cNvSpPr/>
      </dsp:nvSpPr>
      <dsp:spPr>
        <a:xfrm>
          <a:off x="6408197" y="918933"/>
          <a:ext cx="170339" cy="251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04"/>
              </a:lnTo>
              <a:lnTo>
                <a:pt x="170339" y="2518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8AFF9-1F55-44AE-A688-2D507370B25C}">
      <dsp:nvSpPr>
        <dsp:cNvPr id="0" name=""/>
        <dsp:cNvSpPr/>
      </dsp:nvSpPr>
      <dsp:spPr>
        <a:xfrm>
          <a:off x="6578536" y="3157160"/>
          <a:ext cx="1226189" cy="559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Transportation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Plan</a:t>
          </a:r>
        </a:p>
      </dsp:txBody>
      <dsp:txXfrm>
        <a:off x="6578536" y="3157160"/>
        <a:ext cx="1226189" cy="55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FA90E1-F963-4B22-AC88-D5ED398C5D6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2DB11-121A-4D13-A761-310597C88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591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3501C-AA25-46E7-9BB4-8D6EE9F3210A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497014-D3ED-4130-92BE-30FD75F93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74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4458" y="305926"/>
            <a:ext cx="8690086" cy="134913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4458" y="712869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65714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183D7728-EE05-4BBD-BB78-768C1E607843}" type="datetimeFigureOut">
              <a:rPr lang="en-US" smtClean="0"/>
              <a:pPr/>
              <a:t>4/29/2013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5BBDD16C-C7A1-40C2-8BF0-2FECD21179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 userDrawn="1"/>
        </p:nvSpPr>
        <p:spPr>
          <a:xfrm>
            <a:off x="211665" y="304800"/>
            <a:ext cx="8712879" cy="59588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3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4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3" y="6478279"/>
            <a:ext cx="4599441" cy="207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6" y="57325"/>
            <a:ext cx="91440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" y="5584844"/>
            <a:ext cx="1045945" cy="663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10200"/>
            <a:ext cx="99060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83" y="6418770"/>
            <a:ext cx="1752599" cy="3262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18770"/>
            <a:ext cx="1089755" cy="361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02687" y="3875466"/>
            <a:ext cx="2942823" cy="173972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May 8, 2013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Central Delaware Chamber of Commerce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Transportation Committee</a:t>
            </a:r>
          </a:p>
          <a:p>
            <a:pPr marL="0" indent="0" algn="ctr"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574" y="1066800"/>
            <a:ext cx="4010025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Delmarva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Freight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Study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33715"/>
            <a:ext cx="5943600" cy="485268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Front" fov="5100000">
              <a:rot lat="0" lon="2100000" rev="0"/>
            </a:camera>
            <a:lightRig rig="chilly" dir="t"/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150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561" y="857658"/>
            <a:ext cx="3089030" cy="47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44" y="838899"/>
            <a:ext cx="3113890" cy="46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1506" y="491704"/>
            <a:ext cx="8430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Delmarva’s Major Industries Have Different  Freight  Flow Characteristics: 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1478" y="4009602"/>
            <a:ext cx="1169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Food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5273" y="3917453"/>
            <a:ext cx="128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Petroleum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1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15432" y="2418907"/>
            <a:ext cx="849877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Analysis and Stakeholder Research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711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Status Updates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00200"/>
            <a:ext cx="8385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Stakeholder Outreach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Online Survey:  Specific Problems / Areas of Concern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6" y="1779243"/>
            <a:ext cx="1494663" cy="137545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r="8041" b="11000"/>
          <a:stretch>
            <a:fillRect/>
          </a:stretch>
        </p:blipFill>
        <p:spPr bwMode="auto">
          <a:xfrm>
            <a:off x="914400" y="2583049"/>
            <a:ext cx="6115574" cy="41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1708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Status Updates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00200"/>
            <a:ext cx="8385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Stakeholder Outreach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Online Survey:  Key Infrastructure Related Improvements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6" y="1779243"/>
            <a:ext cx="1494663" cy="13754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8" y="2619375"/>
            <a:ext cx="7070843" cy="40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839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Status Updates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99" y="1667312"/>
            <a:ext cx="83856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Stakeholder Outreach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Online Survey:  General Comments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36% Miscellaneous Infrastructure Improvements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25% Truck Restrictions (height, weight, width, hazmat)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17% Northeast Corridor Constraints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11% Rail Restrictions (height, weight, width)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11% Short Line Railroad Support</a:t>
            </a:r>
          </a:p>
          <a:p>
            <a:pPr marL="742950" lvl="1" indent="-28575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6" y="1779243"/>
            <a:ext cx="1494663" cy="1375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165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1" t="2591" r="19617" b="6150"/>
          <a:stretch/>
        </p:blipFill>
        <p:spPr>
          <a:xfrm>
            <a:off x="5029200" y="85723"/>
            <a:ext cx="4038600" cy="667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791708" y="812423"/>
            <a:ext cx="42374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Rail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NEC / Chesapeake Connector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Delmarva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Secondary / Indian River Coal</a:t>
            </a: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75 Rail Car Capacity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Cape Charles Rail Car Float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Ports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Post-Panamax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New Markets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Inland Waterways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Nanticoke &amp; Wicomico Rivers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Spoil Sites for Dredged Materials</a:t>
            </a:r>
          </a:p>
          <a:p>
            <a:pPr>
              <a:buClr>
                <a:schemeClr val="tx2"/>
              </a:buClr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Motor Freight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Seasonal / Tourist-Based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Congestion</a:t>
            </a: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Secondary Roads / Bridges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Fuel Taxes / Toll Rates / Weight Limits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Parking &amp; Rest Areas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Air Freight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207917"/>
            <a:ext cx="48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Areas of Concern (from Outreach):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234238" y="523875"/>
            <a:ext cx="990600" cy="2835362"/>
          </a:xfrm>
          <a:custGeom>
            <a:avLst/>
            <a:gdLst>
              <a:gd name="connsiteX0" fmla="*/ 990600 w 990600"/>
              <a:gd name="connsiteY0" fmla="*/ 2781300 h 2835362"/>
              <a:gd name="connsiteX1" fmla="*/ 938212 w 990600"/>
              <a:gd name="connsiteY1" fmla="*/ 2833688 h 2835362"/>
              <a:gd name="connsiteX2" fmla="*/ 900112 w 990600"/>
              <a:gd name="connsiteY2" fmla="*/ 2805113 h 2835362"/>
              <a:gd name="connsiteX3" fmla="*/ 800100 w 990600"/>
              <a:gd name="connsiteY3" fmla="*/ 2643188 h 2835362"/>
              <a:gd name="connsiteX4" fmla="*/ 700087 w 990600"/>
              <a:gd name="connsiteY4" fmla="*/ 2509838 h 2835362"/>
              <a:gd name="connsiteX5" fmla="*/ 638175 w 990600"/>
              <a:gd name="connsiteY5" fmla="*/ 2371725 h 2835362"/>
              <a:gd name="connsiteX6" fmla="*/ 633412 w 990600"/>
              <a:gd name="connsiteY6" fmla="*/ 2214563 h 2835362"/>
              <a:gd name="connsiteX7" fmla="*/ 628650 w 990600"/>
              <a:gd name="connsiteY7" fmla="*/ 1990725 h 2835362"/>
              <a:gd name="connsiteX8" fmla="*/ 604837 w 990600"/>
              <a:gd name="connsiteY8" fmla="*/ 1952625 h 2835362"/>
              <a:gd name="connsiteX9" fmla="*/ 557212 w 990600"/>
              <a:gd name="connsiteY9" fmla="*/ 1938338 h 2835362"/>
              <a:gd name="connsiteX10" fmla="*/ 366712 w 990600"/>
              <a:gd name="connsiteY10" fmla="*/ 1947863 h 2835362"/>
              <a:gd name="connsiteX11" fmla="*/ 323850 w 990600"/>
              <a:gd name="connsiteY11" fmla="*/ 1947863 h 2835362"/>
              <a:gd name="connsiteX12" fmla="*/ 319087 w 990600"/>
              <a:gd name="connsiteY12" fmla="*/ 1895475 h 2835362"/>
              <a:gd name="connsiteX13" fmla="*/ 323850 w 990600"/>
              <a:gd name="connsiteY13" fmla="*/ 1704975 h 2835362"/>
              <a:gd name="connsiteX14" fmla="*/ 357187 w 990600"/>
              <a:gd name="connsiteY14" fmla="*/ 1433513 h 2835362"/>
              <a:gd name="connsiteX15" fmla="*/ 419100 w 990600"/>
              <a:gd name="connsiteY15" fmla="*/ 1333500 h 2835362"/>
              <a:gd name="connsiteX16" fmla="*/ 381000 w 990600"/>
              <a:gd name="connsiteY16" fmla="*/ 1271588 h 2835362"/>
              <a:gd name="connsiteX17" fmla="*/ 266700 w 990600"/>
              <a:gd name="connsiteY17" fmla="*/ 1114425 h 2835362"/>
              <a:gd name="connsiteX18" fmla="*/ 219075 w 990600"/>
              <a:gd name="connsiteY18" fmla="*/ 971550 h 2835362"/>
              <a:gd name="connsiteX19" fmla="*/ 95250 w 990600"/>
              <a:gd name="connsiteY19" fmla="*/ 719138 h 2835362"/>
              <a:gd name="connsiteX20" fmla="*/ 47625 w 990600"/>
              <a:gd name="connsiteY20" fmla="*/ 576263 h 2835362"/>
              <a:gd name="connsiteX21" fmla="*/ 95250 w 990600"/>
              <a:gd name="connsiteY21" fmla="*/ 290513 h 2835362"/>
              <a:gd name="connsiteX22" fmla="*/ 109537 w 990600"/>
              <a:gd name="connsiteY22" fmla="*/ 204788 h 2835362"/>
              <a:gd name="connsiteX23" fmla="*/ 76200 w 990600"/>
              <a:gd name="connsiteY23" fmla="*/ 171450 h 2835362"/>
              <a:gd name="connsiteX24" fmla="*/ 19050 w 990600"/>
              <a:gd name="connsiteY24" fmla="*/ 85725 h 2835362"/>
              <a:gd name="connsiteX25" fmla="*/ 0 w 990600"/>
              <a:gd name="connsiteY25" fmla="*/ 0 h 28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0600" h="2835362">
                <a:moveTo>
                  <a:pt x="990600" y="2781300"/>
                </a:moveTo>
                <a:cubicBezTo>
                  <a:pt x="971946" y="2805509"/>
                  <a:pt x="953293" y="2829719"/>
                  <a:pt x="938212" y="2833688"/>
                </a:cubicBezTo>
                <a:cubicBezTo>
                  <a:pt x="923131" y="2837657"/>
                  <a:pt x="923131" y="2836863"/>
                  <a:pt x="900112" y="2805113"/>
                </a:cubicBezTo>
                <a:cubicBezTo>
                  <a:pt x="877093" y="2773363"/>
                  <a:pt x="833438" y="2692401"/>
                  <a:pt x="800100" y="2643188"/>
                </a:cubicBezTo>
                <a:cubicBezTo>
                  <a:pt x="766762" y="2593975"/>
                  <a:pt x="727074" y="2555082"/>
                  <a:pt x="700087" y="2509838"/>
                </a:cubicBezTo>
                <a:cubicBezTo>
                  <a:pt x="673100" y="2464594"/>
                  <a:pt x="649287" y="2420937"/>
                  <a:pt x="638175" y="2371725"/>
                </a:cubicBezTo>
                <a:cubicBezTo>
                  <a:pt x="627063" y="2322513"/>
                  <a:pt x="634999" y="2278063"/>
                  <a:pt x="633412" y="2214563"/>
                </a:cubicBezTo>
                <a:cubicBezTo>
                  <a:pt x="631825" y="2151063"/>
                  <a:pt x="633412" y="2034381"/>
                  <a:pt x="628650" y="1990725"/>
                </a:cubicBezTo>
                <a:cubicBezTo>
                  <a:pt x="623888" y="1947069"/>
                  <a:pt x="616743" y="1961356"/>
                  <a:pt x="604837" y="1952625"/>
                </a:cubicBezTo>
                <a:cubicBezTo>
                  <a:pt x="592931" y="1943894"/>
                  <a:pt x="596899" y="1939132"/>
                  <a:pt x="557212" y="1938338"/>
                </a:cubicBezTo>
                <a:cubicBezTo>
                  <a:pt x="517525" y="1937544"/>
                  <a:pt x="405606" y="1946275"/>
                  <a:pt x="366712" y="1947863"/>
                </a:cubicBezTo>
                <a:cubicBezTo>
                  <a:pt x="327818" y="1949451"/>
                  <a:pt x="331787" y="1956594"/>
                  <a:pt x="323850" y="1947863"/>
                </a:cubicBezTo>
                <a:cubicBezTo>
                  <a:pt x="315913" y="1939132"/>
                  <a:pt x="319087" y="1935956"/>
                  <a:pt x="319087" y="1895475"/>
                </a:cubicBezTo>
                <a:cubicBezTo>
                  <a:pt x="319087" y="1854994"/>
                  <a:pt x="317500" y="1781969"/>
                  <a:pt x="323850" y="1704975"/>
                </a:cubicBezTo>
                <a:cubicBezTo>
                  <a:pt x="330200" y="1627981"/>
                  <a:pt x="341312" y="1495425"/>
                  <a:pt x="357187" y="1433513"/>
                </a:cubicBezTo>
                <a:cubicBezTo>
                  <a:pt x="373062" y="1371600"/>
                  <a:pt x="415131" y="1360487"/>
                  <a:pt x="419100" y="1333500"/>
                </a:cubicBezTo>
                <a:cubicBezTo>
                  <a:pt x="423069" y="1306512"/>
                  <a:pt x="406400" y="1308100"/>
                  <a:pt x="381000" y="1271588"/>
                </a:cubicBezTo>
                <a:cubicBezTo>
                  <a:pt x="355600" y="1235076"/>
                  <a:pt x="293688" y="1164431"/>
                  <a:pt x="266700" y="1114425"/>
                </a:cubicBezTo>
                <a:cubicBezTo>
                  <a:pt x="239712" y="1064419"/>
                  <a:pt x="247650" y="1037431"/>
                  <a:pt x="219075" y="971550"/>
                </a:cubicBezTo>
                <a:cubicBezTo>
                  <a:pt x="190500" y="905669"/>
                  <a:pt x="123825" y="785019"/>
                  <a:pt x="95250" y="719138"/>
                </a:cubicBezTo>
                <a:cubicBezTo>
                  <a:pt x="66675" y="653257"/>
                  <a:pt x="47625" y="647700"/>
                  <a:pt x="47625" y="576263"/>
                </a:cubicBezTo>
                <a:cubicBezTo>
                  <a:pt x="47625" y="504826"/>
                  <a:pt x="95250" y="290513"/>
                  <a:pt x="95250" y="290513"/>
                </a:cubicBezTo>
                <a:cubicBezTo>
                  <a:pt x="105569" y="228601"/>
                  <a:pt x="112712" y="224632"/>
                  <a:pt x="109537" y="204788"/>
                </a:cubicBezTo>
                <a:cubicBezTo>
                  <a:pt x="106362" y="184944"/>
                  <a:pt x="91281" y="191294"/>
                  <a:pt x="76200" y="171450"/>
                </a:cubicBezTo>
                <a:cubicBezTo>
                  <a:pt x="61119" y="151606"/>
                  <a:pt x="31750" y="114300"/>
                  <a:pt x="19050" y="85725"/>
                </a:cubicBezTo>
                <a:cubicBezTo>
                  <a:pt x="6350" y="57150"/>
                  <a:pt x="3175" y="28575"/>
                  <a:pt x="0" y="0"/>
                </a:cubicBezTo>
              </a:path>
            </a:pathLst>
          </a:cu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6560344" y="533400"/>
            <a:ext cx="671512" cy="323850"/>
          </a:xfrm>
          <a:custGeom>
            <a:avLst/>
            <a:gdLst>
              <a:gd name="connsiteX0" fmla="*/ 0 w 671512"/>
              <a:gd name="connsiteY0" fmla="*/ 323850 h 323850"/>
              <a:gd name="connsiteX1" fmla="*/ 90487 w 671512"/>
              <a:gd name="connsiteY1" fmla="*/ 273844 h 323850"/>
              <a:gd name="connsiteX2" fmla="*/ 159544 w 671512"/>
              <a:gd name="connsiteY2" fmla="*/ 264319 h 323850"/>
              <a:gd name="connsiteX3" fmla="*/ 204787 w 671512"/>
              <a:gd name="connsiteY3" fmla="*/ 254794 h 323850"/>
              <a:gd name="connsiteX4" fmla="*/ 257175 w 671512"/>
              <a:gd name="connsiteY4" fmla="*/ 219075 h 323850"/>
              <a:gd name="connsiteX5" fmla="*/ 288131 w 671512"/>
              <a:gd name="connsiteY5" fmla="*/ 188119 h 323850"/>
              <a:gd name="connsiteX6" fmla="*/ 316706 w 671512"/>
              <a:gd name="connsiteY6" fmla="*/ 178594 h 323850"/>
              <a:gd name="connsiteX7" fmla="*/ 359569 w 671512"/>
              <a:gd name="connsiteY7" fmla="*/ 185738 h 323850"/>
              <a:gd name="connsiteX8" fmla="*/ 428625 w 671512"/>
              <a:gd name="connsiteY8" fmla="*/ 200025 h 323850"/>
              <a:gd name="connsiteX9" fmla="*/ 519112 w 671512"/>
              <a:gd name="connsiteY9" fmla="*/ 166688 h 323850"/>
              <a:gd name="connsiteX10" fmla="*/ 545306 w 671512"/>
              <a:gd name="connsiteY10" fmla="*/ 123825 h 323850"/>
              <a:gd name="connsiteX11" fmla="*/ 561975 w 671512"/>
              <a:gd name="connsiteY11" fmla="*/ 90488 h 323850"/>
              <a:gd name="connsiteX12" fmla="*/ 585787 w 671512"/>
              <a:gd name="connsiteY12" fmla="*/ 61913 h 323850"/>
              <a:gd name="connsiteX13" fmla="*/ 619125 w 671512"/>
              <a:gd name="connsiteY13" fmla="*/ 40481 h 323850"/>
              <a:gd name="connsiteX14" fmla="*/ 671512 w 671512"/>
              <a:gd name="connsiteY14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1512" h="323850">
                <a:moveTo>
                  <a:pt x="0" y="323850"/>
                </a:moveTo>
                <a:cubicBezTo>
                  <a:pt x="31948" y="303808"/>
                  <a:pt x="63896" y="283766"/>
                  <a:pt x="90487" y="273844"/>
                </a:cubicBezTo>
                <a:cubicBezTo>
                  <a:pt x="117078" y="263922"/>
                  <a:pt x="140494" y="267494"/>
                  <a:pt x="159544" y="264319"/>
                </a:cubicBezTo>
                <a:cubicBezTo>
                  <a:pt x="178594" y="261144"/>
                  <a:pt x="188515" y="262335"/>
                  <a:pt x="204787" y="254794"/>
                </a:cubicBezTo>
                <a:cubicBezTo>
                  <a:pt x="221059" y="247253"/>
                  <a:pt x="243284" y="230187"/>
                  <a:pt x="257175" y="219075"/>
                </a:cubicBezTo>
                <a:cubicBezTo>
                  <a:pt x="271066" y="207963"/>
                  <a:pt x="278209" y="194866"/>
                  <a:pt x="288131" y="188119"/>
                </a:cubicBezTo>
                <a:cubicBezTo>
                  <a:pt x="298053" y="181372"/>
                  <a:pt x="304800" y="178991"/>
                  <a:pt x="316706" y="178594"/>
                </a:cubicBezTo>
                <a:cubicBezTo>
                  <a:pt x="328612" y="178197"/>
                  <a:pt x="340916" y="182166"/>
                  <a:pt x="359569" y="185738"/>
                </a:cubicBezTo>
                <a:cubicBezTo>
                  <a:pt x="378222" y="189310"/>
                  <a:pt x="402035" y="203200"/>
                  <a:pt x="428625" y="200025"/>
                </a:cubicBezTo>
                <a:cubicBezTo>
                  <a:pt x="455215" y="196850"/>
                  <a:pt x="499665" y="179388"/>
                  <a:pt x="519112" y="166688"/>
                </a:cubicBezTo>
                <a:cubicBezTo>
                  <a:pt x="538559" y="153988"/>
                  <a:pt x="538162" y="136525"/>
                  <a:pt x="545306" y="123825"/>
                </a:cubicBezTo>
                <a:cubicBezTo>
                  <a:pt x="552450" y="111125"/>
                  <a:pt x="555228" y="100807"/>
                  <a:pt x="561975" y="90488"/>
                </a:cubicBezTo>
                <a:cubicBezTo>
                  <a:pt x="568722" y="80169"/>
                  <a:pt x="576262" y="70247"/>
                  <a:pt x="585787" y="61913"/>
                </a:cubicBezTo>
                <a:cubicBezTo>
                  <a:pt x="595312" y="53579"/>
                  <a:pt x="604838" y="50800"/>
                  <a:pt x="619125" y="40481"/>
                </a:cubicBezTo>
                <a:cubicBezTo>
                  <a:pt x="633412" y="30162"/>
                  <a:pt x="652462" y="15081"/>
                  <a:pt x="671512" y="0"/>
                </a:cubicBezTo>
              </a:path>
            </a:pathLst>
          </a:cu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ular Callout 56"/>
          <p:cNvSpPr/>
          <p:nvPr/>
        </p:nvSpPr>
        <p:spPr>
          <a:xfrm>
            <a:off x="5963369" y="307381"/>
            <a:ext cx="416661" cy="262733"/>
          </a:xfrm>
          <a:prstGeom prst="wedgeRectCallout">
            <a:avLst>
              <a:gd name="adj1" fmla="val 81024"/>
              <a:gd name="adj2" fmla="val 124884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8363400" y="2816823"/>
            <a:ext cx="656955" cy="262733"/>
          </a:xfrm>
          <a:prstGeom prst="wedgeRectCallout">
            <a:avLst>
              <a:gd name="adj1" fmla="val -51368"/>
              <a:gd name="adj2" fmla="val 101308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River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 Plant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7733418" y="1204781"/>
            <a:ext cx="566178" cy="262733"/>
          </a:xfrm>
          <a:prstGeom prst="wedgeRectCallout">
            <a:avLst>
              <a:gd name="adj1" fmla="val -77695"/>
              <a:gd name="adj2" fmla="val 139213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Delmarva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74258" y="1803056"/>
            <a:ext cx="970882" cy="27699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Baltimore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09148" y="6250649"/>
            <a:ext cx="970882" cy="27699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or 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5514" y="460160"/>
            <a:ext cx="970882" cy="27699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or 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7443" y="662374"/>
            <a:ext cx="970882" cy="27699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Wilmington</a:t>
            </a:r>
          </a:p>
        </p:txBody>
      </p:sp>
      <p:sp>
        <p:nvSpPr>
          <p:cNvPr id="26" name="Freeform 25"/>
          <p:cNvSpPr/>
          <p:nvPr/>
        </p:nvSpPr>
        <p:spPr>
          <a:xfrm>
            <a:off x="6869906" y="3162300"/>
            <a:ext cx="616744" cy="869156"/>
          </a:xfrm>
          <a:custGeom>
            <a:avLst/>
            <a:gdLst>
              <a:gd name="connsiteX0" fmla="*/ 0 w 616744"/>
              <a:gd name="connsiteY0" fmla="*/ 869156 h 869156"/>
              <a:gd name="connsiteX1" fmla="*/ 38100 w 616744"/>
              <a:gd name="connsiteY1" fmla="*/ 807244 h 869156"/>
              <a:gd name="connsiteX2" fmla="*/ 47625 w 616744"/>
              <a:gd name="connsiteY2" fmla="*/ 764381 h 869156"/>
              <a:gd name="connsiteX3" fmla="*/ 114300 w 616744"/>
              <a:gd name="connsiteY3" fmla="*/ 726281 h 869156"/>
              <a:gd name="connsiteX4" fmla="*/ 111919 w 616744"/>
              <a:gd name="connsiteY4" fmla="*/ 681038 h 869156"/>
              <a:gd name="connsiteX5" fmla="*/ 123825 w 616744"/>
              <a:gd name="connsiteY5" fmla="*/ 642938 h 869156"/>
              <a:gd name="connsiteX6" fmla="*/ 166688 w 616744"/>
              <a:gd name="connsiteY6" fmla="*/ 645319 h 869156"/>
              <a:gd name="connsiteX7" fmla="*/ 142875 w 616744"/>
              <a:gd name="connsiteY7" fmla="*/ 583406 h 869156"/>
              <a:gd name="connsiteX8" fmla="*/ 180975 w 616744"/>
              <a:gd name="connsiteY8" fmla="*/ 545306 h 869156"/>
              <a:gd name="connsiteX9" fmla="*/ 211932 w 616744"/>
              <a:gd name="connsiteY9" fmla="*/ 514350 h 869156"/>
              <a:gd name="connsiteX10" fmla="*/ 173832 w 616744"/>
              <a:gd name="connsiteY10" fmla="*/ 490538 h 869156"/>
              <a:gd name="connsiteX11" fmla="*/ 183357 w 616744"/>
              <a:gd name="connsiteY11" fmla="*/ 459581 h 869156"/>
              <a:gd name="connsiteX12" fmla="*/ 211932 w 616744"/>
              <a:gd name="connsiteY12" fmla="*/ 440531 h 869156"/>
              <a:gd name="connsiteX13" fmla="*/ 202407 w 616744"/>
              <a:gd name="connsiteY13" fmla="*/ 411956 h 869156"/>
              <a:gd name="connsiteX14" fmla="*/ 223838 w 616744"/>
              <a:gd name="connsiteY14" fmla="*/ 383381 h 869156"/>
              <a:gd name="connsiteX15" fmla="*/ 273844 w 616744"/>
              <a:gd name="connsiteY15" fmla="*/ 364331 h 869156"/>
              <a:gd name="connsiteX16" fmla="*/ 328613 w 616744"/>
              <a:gd name="connsiteY16" fmla="*/ 333375 h 869156"/>
              <a:gd name="connsiteX17" fmla="*/ 338138 w 616744"/>
              <a:gd name="connsiteY17" fmla="*/ 297656 h 869156"/>
              <a:gd name="connsiteX18" fmla="*/ 359569 w 616744"/>
              <a:gd name="connsiteY18" fmla="*/ 269081 h 869156"/>
              <a:gd name="connsiteX19" fmla="*/ 404813 w 616744"/>
              <a:gd name="connsiteY19" fmla="*/ 257175 h 869156"/>
              <a:gd name="connsiteX20" fmla="*/ 431007 w 616744"/>
              <a:gd name="connsiteY20" fmla="*/ 204788 h 869156"/>
              <a:gd name="connsiteX21" fmla="*/ 471488 w 616744"/>
              <a:gd name="connsiteY21" fmla="*/ 207169 h 869156"/>
              <a:gd name="connsiteX22" fmla="*/ 509588 w 616744"/>
              <a:gd name="connsiteY22" fmla="*/ 169069 h 869156"/>
              <a:gd name="connsiteX23" fmla="*/ 504825 w 616744"/>
              <a:gd name="connsiteY23" fmla="*/ 135731 h 869156"/>
              <a:gd name="connsiteX24" fmla="*/ 538163 w 616744"/>
              <a:gd name="connsiteY24" fmla="*/ 107156 h 869156"/>
              <a:gd name="connsiteX25" fmla="*/ 585788 w 616744"/>
              <a:gd name="connsiteY25" fmla="*/ 69056 h 869156"/>
              <a:gd name="connsiteX26" fmla="*/ 616744 w 616744"/>
              <a:gd name="connsiteY26" fmla="*/ 0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6744" h="869156">
                <a:moveTo>
                  <a:pt x="0" y="869156"/>
                </a:moveTo>
                <a:cubicBezTo>
                  <a:pt x="15081" y="846931"/>
                  <a:pt x="30163" y="824706"/>
                  <a:pt x="38100" y="807244"/>
                </a:cubicBezTo>
                <a:cubicBezTo>
                  <a:pt x="46037" y="789782"/>
                  <a:pt x="34925" y="777875"/>
                  <a:pt x="47625" y="764381"/>
                </a:cubicBezTo>
                <a:cubicBezTo>
                  <a:pt x="60325" y="750887"/>
                  <a:pt x="103584" y="740171"/>
                  <a:pt x="114300" y="726281"/>
                </a:cubicBezTo>
                <a:cubicBezTo>
                  <a:pt x="125016" y="712391"/>
                  <a:pt x="110331" y="694929"/>
                  <a:pt x="111919" y="681038"/>
                </a:cubicBezTo>
                <a:cubicBezTo>
                  <a:pt x="113507" y="667147"/>
                  <a:pt x="114697" y="648891"/>
                  <a:pt x="123825" y="642938"/>
                </a:cubicBezTo>
                <a:cubicBezTo>
                  <a:pt x="132953" y="636985"/>
                  <a:pt x="163513" y="655241"/>
                  <a:pt x="166688" y="645319"/>
                </a:cubicBezTo>
                <a:cubicBezTo>
                  <a:pt x="169863" y="635397"/>
                  <a:pt x="140494" y="600075"/>
                  <a:pt x="142875" y="583406"/>
                </a:cubicBezTo>
                <a:cubicBezTo>
                  <a:pt x="145256" y="566737"/>
                  <a:pt x="180975" y="545306"/>
                  <a:pt x="180975" y="545306"/>
                </a:cubicBezTo>
                <a:cubicBezTo>
                  <a:pt x="192484" y="533797"/>
                  <a:pt x="213123" y="523478"/>
                  <a:pt x="211932" y="514350"/>
                </a:cubicBezTo>
                <a:cubicBezTo>
                  <a:pt x="210741" y="505222"/>
                  <a:pt x="178594" y="499666"/>
                  <a:pt x="173832" y="490538"/>
                </a:cubicBezTo>
                <a:cubicBezTo>
                  <a:pt x="169070" y="481410"/>
                  <a:pt x="177007" y="467915"/>
                  <a:pt x="183357" y="459581"/>
                </a:cubicBezTo>
                <a:cubicBezTo>
                  <a:pt x="189707" y="451247"/>
                  <a:pt x="208757" y="448469"/>
                  <a:pt x="211932" y="440531"/>
                </a:cubicBezTo>
                <a:cubicBezTo>
                  <a:pt x="215107" y="432593"/>
                  <a:pt x="200423" y="421481"/>
                  <a:pt x="202407" y="411956"/>
                </a:cubicBezTo>
                <a:cubicBezTo>
                  <a:pt x="204391" y="402431"/>
                  <a:pt x="211932" y="391318"/>
                  <a:pt x="223838" y="383381"/>
                </a:cubicBezTo>
                <a:cubicBezTo>
                  <a:pt x="235744" y="375444"/>
                  <a:pt x="256382" y="372665"/>
                  <a:pt x="273844" y="364331"/>
                </a:cubicBezTo>
                <a:cubicBezTo>
                  <a:pt x="291306" y="355997"/>
                  <a:pt x="317897" y="344487"/>
                  <a:pt x="328613" y="333375"/>
                </a:cubicBezTo>
                <a:cubicBezTo>
                  <a:pt x="339329" y="322263"/>
                  <a:pt x="332979" y="308372"/>
                  <a:pt x="338138" y="297656"/>
                </a:cubicBezTo>
                <a:cubicBezTo>
                  <a:pt x="343297" y="286940"/>
                  <a:pt x="348457" y="275828"/>
                  <a:pt x="359569" y="269081"/>
                </a:cubicBezTo>
                <a:cubicBezTo>
                  <a:pt x="370681" y="262334"/>
                  <a:pt x="392907" y="267890"/>
                  <a:pt x="404813" y="257175"/>
                </a:cubicBezTo>
                <a:cubicBezTo>
                  <a:pt x="416719" y="246460"/>
                  <a:pt x="419895" y="213122"/>
                  <a:pt x="431007" y="204788"/>
                </a:cubicBezTo>
                <a:cubicBezTo>
                  <a:pt x="442120" y="196454"/>
                  <a:pt x="458391" y="213122"/>
                  <a:pt x="471488" y="207169"/>
                </a:cubicBezTo>
                <a:cubicBezTo>
                  <a:pt x="484585" y="201216"/>
                  <a:pt x="504032" y="180975"/>
                  <a:pt x="509588" y="169069"/>
                </a:cubicBezTo>
                <a:cubicBezTo>
                  <a:pt x="515144" y="157163"/>
                  <a:pt x="500063" y="146050"/>
                  <a:pt x="504825" y="135731"/>
                </a:cubicBezTo>
                <a:cubicBezTo>
                  <a:pt x="509587" y="125412"/>
                  <a:pt x="524669" y="118268"/>
                  <a:pt x="538163" y="107156"/>
                </a:cubicBezTo>
                <a:cubicBezTo>
                  <a:pt x="551657" y="96043"/>
                  <a:pt x="572691" y="86915"/>
                  <a:pt x="585788" y="69056"/>
                </a:cubicBezTo>
                <a:cubicBezTo>
                  <a:pt x="598885" y="51197"/>
                  <a:pt x="607814" y="25598"/>
                  <a:pt x="616744" y="0"/>
                </a:cubicBezTo>
              </a:path>
            </a:pathLst>
          </a:custGeom>
          <a:noFill/>
          <a:ln w="508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055644" y="3836194"/>
            <a:ext cx="478631" cy="317235"/>
          </a:xfrm>
          <a:custGeom>
            <a:avLst/>
            <a:gdLst>
              <a:gd name="connsiteX0" fmla="*/ 0 w 478631"/>
              <a:gd name="connsiteY0" fmla="*/ 316706 h 317235"/>
              <a:gd name="connsiteX1" fmla="*/ 52387 w 478631"/>
              <a:gd name="connsiteY1" fmla="*/ 311944 h 317235"/>
              <a:gd name="connsiteX2" fmla="*/ 71437 w 478631"/>
              <a:gd name="connsiteY2" fmla="*/ 278606 h 317235"/>
              <a:gd name="connsiteX3" fmla="*/ 111919 w 478631"/>
              <a:gd name="connsiteY3" fmla="*/ 266700 h 317235"/>
              <a:gd name="connsiteX4" fmla="*/ 138112 w 478631"/>
              <a:gd name="connsiteY4" fmla="*/ 223837 h 317235"/>
              <a:gd name="connsiteX5" fmla="*/ 135731 w 478631"/>
              <a:gd name="connsiteY5" fmla="*/ 171450 h 317235"/>
              <a:gd name="connsiteX6" fmla="*/ 171450 w 478631"/>
              <a:gd name="connsiteY6" fmla="*/ 150019 h 317235"/>
              <a:gd name="connsiteX7" fmla="*/ 202406 w 478631"/>
              <a:gd name="connsiteY7" fmla="*/ 128587 h 317235"/>
              <a:gd name="connsiteX8" fmla="*/ 204787 w 478631"/>
              <a:gd name="connsiteY8" fmla="*/ 80962 h 317235"/>
              <a:gd name="connsiteX9" fmla="*/ 266700 w 478631"/>
              <a:gd name="connsiteY9" fmla="*/ 73819 h 317235"/>
              <a:gd name="connsiteX10" fmla="*/ 323850 w 478631"/>
              <a:gd name="connsiteY10" fmla="*/ 90487 h 317235"/>
              <a:gd name="connsiteX11" fmla="*/ 357187 w 478631"/>
              <a:gd name="connsiteY11" fmla="*/ 73819 h 317235"/>
              <a:gd name="connsiteX12" fmla="*/ 402431 w 478631"/>
              <a:gd name="connsiteY12" fmla="*/ 80962 h 317235"/>
              <a:gd name="connsiteX13" fmla="*/ 440531 w 478631"/>
              <a:gd name="connsiteY13" fmla="*/ 50006 h 317235"/>
              <a:gd name="connsiteX14" fmla="*/ 478631 w 478631"/>
              <a:gd name="connsiteY14" fmla="*/ 0 h 31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8631" h="317235">
                <a:moveTo>
                  <a:pt x="0" y="316706"/>
                </a:moveTo>
                <a:cubicBezTo>
                  <a:pt x="20240" y="317500"/>
                  <a:pt x="40481" y="318294"/>
                  <a:pt x="52387" y="311944"/>
                </a:cubicBezTo>
                <a:cubicBezTo>
                  <a:pt x="64293" y="305594"/>
                  <a:pt x="61515" y="286147"/>
                  <a:pt x="71437" y="278606"/>
                </a:cubicBezTo>
                <a:cubicBezTo>
                  <a:pt x="81359" y="271065"/>
                  <a:pt x="100807" y="275828"/>
                  <a:pt x="111919" y="266700"/>
                </a:cubicBezTo>
                <a:cubicBezTo>
                  <a:pt x="123032" y="257572"/>
                  <a:pt x="134143" y="239712"/>
                  <a:pt x="138112" y="223837"/>
                </a:cubicBezTo>
                <a:cubicBezTo>
                  <a:pt x="142081" y="207962"/>
                  <a:pt x="130175" y="183753"/>
                  <a:pt x="135731" y="171450"/>
                </a:cubicBezTo>
                <a:cubicBezTo>
                  <a:pt x="141287" y="159147"/>
                  <a:pt x="160338" y="157163"/>
                  <a:pt x="171450" y="150019"/>
                </a:cubicBezTo>
                <a:cubicBezTo>
                  <a:pt x="182562" y="142875"/>
                  <a:pt x="196850" y="140096"/>
                  <a:pt x="202406" y="128587"/>
                </a:cubicBezTo>
                <a:cubicBezTo>
                  <a:pt x="207962" y="117078"/>
                  <a:pt x="194071" y="90090"/>
                  <a:pt x="204787" y="80962"/>
                </a:cubicBezTo>
                <a:cubicBezTo>
                  <a:pt x="215503" y="71834"/>
                  <a:pt x="246856" y="72231"/>
                  <a:pt x="266700" y="73819"/>
                </a:cubicBezTo>
                <a:cubicBezTo>
                  <a:pt x="286544" y="75406"/>
                  <a:pt x="308769" y="90487"/>
                  <a:pt x="323850" y="90487"/>
                </a:cubicBezTo>
                <a:cubicBezTo>
                  <a:pt x="338931" y="90487"/>
                  <a:pt x="344090" y="75406"/>
                  <a:pt x="357187" y="73819"/>
                </a:cubicBezTo>
                <a:cubicBezTo>
                  <a:pt x="370284" y="72232"/>
                  <a:pt x="388540" y="84931"/>
                  <a:pt x="402431" y="80962"/>
                </a:cubicBezTo>
                <a:cubicBezTo>
                  <a:pt x="416322" y="76993"/>
                  <a:pt x="427831" y="63500"/>
                  <a:pt x="440531" y="50006"/>
                </a:cubicBezTo>
                <a:cubicBezTo>
                  <a:pt x="453231" y="36512"/>
                  <a:pt x="465931" y="18256"/>
                  <a:pt x="478631" y="0"/>
                </a:cubicBezTo>
              </a:path>
            </a:pathLst>
          </a:custGeom>
          <a:noFill/>
          <a:ln w="508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8333788">
            <a:off x="6387011" y="3344076"/>
            <a:ext cx="130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Nanticoke</a:t>
            </a:r>
          </a:p>
        </p:txBody>
      </p:sp>
      <p:sp>
        <p:nvSpPr>
          <p:cNvPr id="66" name="TextBox 65"/>
          <p:cNvSpPr txBox="1"/>
          <p:nvPr/>
        </p:nvSpPr>
        <p:spPr>
          <a:xfrm rot="19338416">
            <a:off x="6718827" y="3956803"/>
            <a:ext cx="130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Wicomico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7183407" y="6241123"/>
            <a:ext cx="684582" cy="262733"/>
          </a:xfrm>
          <a:prstGeom prst="wedgeRectCallout">
            <a:avLst>
              <a:gd name="adj1" fmla="val -112263"/>
              <a:gd name="adj2" fmla="val 104933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 Charles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Car Float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273800" y="2278027"/>
            <a:ext cx="2228850" cy="1658973"/>
          </a:xfrm>
          <a:custGeom>
            <a:avLst/>
            <a:gdLst>
              <a:gd name="connsiteX0" fmla="*/ 0 w 2228850"/>
              <a:gd name="connsiteY0" fmla="*/ 27023 h 1658973"/>
              <a:gd name="connsiteX1" fmla="*/ 95250 w 2228850"/>
              <a:gd name="connsiteY1" fmla="*/ 39723 h 1658973"/>
              <a:gd name="connsiteX2" fmla="*/ 146050 w 2228850"/>
              <a:gd name="connsiteY2" fmla="*/ 1623 h 1658973"/>
              <a:gd name="connsiteX3" fmla="*/ 292100 w 2228850"/>
              <a:gd name="connsiteY3" fmla="*/ 103223 h 1658973"/>
              <a:gd name="connsiteX4" fmla="*/ 342900 w 2228850"/>
              <a:gd name="connsiteY4" fmla="*/ 236573 h 1658973"/>
              <a:gd name="connsiteX5" fmla="*/ 317500 w 2228850"/>
              <a:gd name="connsiteY5" fmla="*/ 725523 h 1658973"/>
              <a:gd name="connsiteX6" fmla="*/ 336550 w 2228850"/>
              <a:gd name="connsiteY6" fmla="*/ 922373 h 1658973"/>
              <a:gd name="connsiteX7" fmla="*/ 342900 w 2228850"/>
              <a:gd name="connsiteY7" fmla="*/ 1030323 h 1658973"/>
              <a:gd name="connsiteX8" fmla="*/ 304800 w 2228850"/>
              <a:gd name="connsiteY8" fmla="*/ 1100173 h 1658973"/>
              <a:gd name="connsiteX9" fmla="*/ 527050 w 2228850"/>
              <a:gd name="connsiteY9" fmla="*/ 1131923 h 1658973"/>
              <a:gd name="connsiteX10" fmla="*/ 590550 w 2228850"/>
              <a:gd name="connsiteY10" fmla="*/ 1195423 h 1658973"/>
              <a:gd name="connsiteX11" fmla="*/ 730250 w 2228850"/>
              <a:gd name="connsiteY11" fmla="*/ 1208123 h 1658973"/>
              <a:gd name="connsiteX12" fmla="*/ 882650 w 2228850"/>
              <a:gd name="connsiteY12" fmla="*/ 1335123 h 1658973"/>
              <a:gd name="connsiteX13" fmla="*/ 990600 w 2228850"/>
              <a:gd name="connsiteY13" fmla="*/ 1347823 h 1658973"/>
              <a:gd name="connsiteX14" fmla="*/ 1117600 w 2228850"/>
              <a:gd name="connsiteY14" fmla="*/ 1481173 h 1658973"/>
              <a:gd name="connsiteX15" fmla="*/ 1225550 w 2228850"/>
              <a:gd name="connsiteY15" fmla="*/ 1570073 h 1658973"/>
              <a:gd name="connsiteX16" fmla="*/ 1416050 w 2228850"/>
              <a:gd name="connsiteY16" fmla="*/ 1570073 h 1658973"/>
              <a:gd name="connsiteX17" fmla="*/ 1644650 w 2228850"/>
              <a:gd name="connsiteY17" fmla="*/ 1531973 h 1658973"/>
              <a:gd name="connsiteX18" fmla="*/ 1841500 w 2228850"/>
              <a:gd name="connsiteY18" fmla="*/ 1544673 h 1658973"/>
              <a:gd name="connsiteX19" fmla="*/ 1943100 w 2228850"/>
              <a:gd name="connsiteY19" fmla="*/ 1620873 h 1658973"/>
              <a:gd name="connsiteX20" fmla="*/ 2038350 w 2228850"/>
              <a:gd name="connsiteY20" fmla="*/ 1639923 h 1658973"/>
              <a:gd name="connsiteX21" fmla="*/ 2228850 w 2228850"/>
              <a:gd name="connsiteY21" fmla="*/ 1658973 h 165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8850" h="1658973">
                <a:moveTo>
                  <a:pt x="0" y="27023"/>
                </a:moveTo>
                <a:cubicBezTo>
                  <a:pt x="35454" y="35489"/>
                  <a:pt x="70908" y="43956"/>
                  <a:pt x="95250" y="39723"/>
                </a:cubicBezTo>
                <a:cubicBezTo>
                  <a:pt x="119592" y="35490"/>
                  <a:pt x="113242" y="-8960"/>
                  <a:pt x="146050" y="1623"/>
                </a:cubicBezTo>
                <a:cubicBezTo>
                  <a:pt x="178858" y="12206"/>
                  <a:pt x="259292" y="64065"/>
                  <a:pt x="292100" y="103223"/>
                </a:cubicBezTo>
                <a:cubicBezTo>
                  <a:pt x="324908" y="142381"/>
                  <a:pt x="338667" y="132856"/>
                  <a:pt x="342900" y="236573"/>
                </a:cubicBezTo>
                <a:cubicBezTo>
                  <a:pt x="347133" y="340290"/>
                  <a:pt x="318558" y="611223"/>
                  <a:pt x="317500" y="725523"/>
                </a:cubicBezTo>
                <a:cubicBezTo>
                  <a:pt x="316442" y="839823"/>
                  <a:pt x="332317" y="871573"/>
                  <a:pt x="336550" y="922373"/>
                </a:cubicBezTo>
                <a:cubicBezTo>
                  <a:pt x="340783" y="973173"/>
                  <a:pt x="348192" y="1000690"/>
                  <a:pt x="342900" y="1030323"/>
                </a:cubicBezTo>
                <a:cubicBezTo>
                  <a:pt x="337608" y="1059956"/>
                  <a:pt x="274108" y="1083240"/>
                  <a:pt x="304800" y="1100173"/>
                </a:cubicBezTo>
                <a:cubicBezTo>
                  <a:pt x="335492" y="1117106"/>
                  <a:pt x="479425" y="1116048"/>
                  <a:pt x="527050" y="1131923"/>
                </a:cubicBezTo>
                <a:cubicBezTo>
                  <a:pt x="574675" y="1147798"/>
                  <a:pt x="556683" y="1182723"/>
                  <a:pt x="590550" y="1195423"/>
                </a:cubicBezTo>
                <a:cubicBezTo>
                  <a:pt x="624417" y="1208123"/>
                  <a:pt x="681567" y="1184840"/>
                  <a:pt x="730250" y="1208123"/>
                </a:cubicBezTo>
                <a:cubicBezTo>
                  <a:pt x="778933" y="1231406"/>
                  <a:pt x="839258" y="1311840"/>
                  <a:pt x="882650" y="1335123"/>
                </a:cubicBezTo>
                <a:cubicBezTo>
                  <a:pt x="926042" y="1358406"/>
                  <a:pt x="951442" y="1323481"/>
                  <a:pt x="990600" y="1347823"/>
                </a:cubicBezTo>
                <a:cubicBezTo>
                  <a:pt x="1029758" y="1372165"/>
                  <a:pt x="1078442" y="1444131"/>
                  <a:pt x="1117600" y="1481173"/>
                </a:cubicBezTo>
                <a:cubicBezTo>
                  <a:pt x="1156758" y="1518215"/>
                  <a:pt x="1175808" y="1555256"/>
                  <a:pt x="1225550" y="1570073"/>
                </a:cubicBezTo>
                <a:cubicBezTo>
                  <a:pt x="1275292" y="1584890"/>
                  <a:pt x="1346200" y="1576423"/>
                  <a:pt x="1416050" y="1570073"/>
                </a:cubicBezTo>
                <a:cubicBezTo>
                  <a:pt x="1485900" y="1563723"/>
                  <a:pt x="1573742" y="1536206"/>
                  <a:pt x="1644650" y="1531973"/>
                </a:cubicBezTo>
                <a:cubicBezTo>
                  <a:pt x="1715558" y="1527740"/>
                  <a:pt x="1791758" y="1529856"/>
                  <a:pt x="1841500" y="1544673"/>
                </a:cubicBezTo>
                <a:cubicBezTo>
                  <a:pt x="1891242" y="1559490"/>
                  <a:pt x="1910292" y="1604998"/>
                  <a:pt x="1943100" y="1620873"/>
                </a:cubicBezTo>
                <a:cubicBezTo>
                  <a:pt x="1975908" y="1636748"/>
                  <a:pt x="1990725" y="1633573"/>
                  <a:pt x="2038350" y="1639923"/>
                </a:cubicBezTo>
                <a:cubicBezTo>
                  <a:pt x="2085975" y="1646273"/>
                  <a:pt x="2157412" y="1652623"/>
                  <a:pt x="2228850" y="1658973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457950" y="1092200"/>
            <a:ext cx="952500" cy="1181100"/>
          </a:xfrm>
          <a:custGeom>
            <a:avLst/>
            <a:gdLst>
              <a:gd name="connsiteX0" fmla="*/ 0 w 952500"/>
              <a:gd name="connsiteY0" fmla="*/ 1181100 h 1181100"/>
              <a:gd name="connsiteX1" fmla="*/ 57150 w 952500"/>
              <a:gd name="connsiteY1" fmla="*/ 1111250 h 1181100"/>
              <a:gd name="connsiteX2" fmla="*/ 203200 w 952500"/>
              <a:gd name="connsiteY2" fmla="*/ 1085850 h 1181100"/>
              <a:gd name="connsiteX3" fmla="*/ 349250 w 952500"/>
              <a:gd name="connsiteY3" fmla="*/ 927100 h 1181100"/>
              <a:gd name="connsiteX4" fmla="*/ 431800 w 952500"/>
              <a:gd name="connsiteY4" fmla="*/ 723900 h 1181100"/>
              <a:gd name="connsiteX5" fmla="*/ 438150 w 952500"/>
              <a:gd name="connsiteY5" fmla="*/ 654050 h 1181100"/>
              <a:gd name="connsiteX6" fmla="*/ 514350 w 952500"/>
              <a:gd name="connsiteY6" fmla="*/ 590550 h 1181100"/>
              <a:gd name="connsiteX7" fmla="*/ 546100 w 952500"/>
              <a:gd name="connsiteY7" fmla="*/ 425450 h 1181100"/>
              <a:gd name="connsiteX8" fmla="*/ 577850 w 952500"/>
              <a:gd name="connsiteY8" fmla="*/ 273050 h 1181100"/>
              <a:gd name="connsiteX9" fmla="*/ 768350 w 952500"/>
              <a:gd name="connsiteY9" fmla="*/ 44450 h 1181100"/>
              <a:gd name="connsiteX10" fmla="*/ 812800 w 952500"/>
              <a:gd name="connsiteY10" fmla="*/ 19050 h 1181100"/>
              <a:gd name="connsiteX11" fmla="*/ 952500 w 952500"/>
              <a:gd name="connsiteY11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1181100">
                <a:moveTo>
                  <a:pt x="0" y="1181100"/>
                </a:moveTo>
                <a:cubicBezTo>
                  <a:pt x="11641" y="1154112"/>
                  <a:pt x="23283" y="1127125"/>
                  <a:pt x="57150" y="1111250"/>
                </a:cubicBezTo>
                <a:cubicBezTo>
                  <a:pt x="91017" y="1095375"/>
                  <a:pt x="154517" y="1116542"/>
                  <a:pt x="203200" y="1085850"/>
                </a:cubicBezTo>
                <a:cubicBezTo>
                  <a:pt x="251883" y="1055158"/>
                  <a:pt x="311150" y="987425"/>
                  <a:pt x="349250" y="927100"/>
                </a:cubicBezTo>
                <a:cubicBezTo>
                  <a:pt x="387350" y="866775"/>
                  <a:pt x="416983" y="769408"/>
                  <a:pt x="431800" y="723900"/>
                </a:cubicBezTo>
                <a:cubicBezTo>
                  <a:pt x="446617" y="678392"/>
                  <a:pt x="424392" y="676275"/>
                  <a:pt x="438150" y="654050"/>
                </a:cubicBezTo>
                <a:cubicBezTo>
                  <a:pt x="451908" y="631825"/>
                  <a:pt x="496358" y="628650"/>
                  <a:pt x="514350" y="590550"/>
                </a:cubicBezTo>
                <a:cubicBezTo>
                  <a:pt x="532342" y="552450"/>
                  <a:pt x="535517" y="478367"/>
                  <a:pt x="546100" y="425450"/>
                </a:cubicBezTo>
                <a:cubicBezTo>
                  <a:pt x="556683" y="372533"/>
                  <a:pt x="540808" y="336550"/>
                  <a:pt x="577850" y="273050"/>
                </a:cubicBezTo>
                <a:cubicBezTo>
                  <a:pt x="614892" y="209550"/>
                  <a:pt x="729192" y="86783"/>
                  <a:pt x="768350" y="44450"/>
                </a:cubicBezTo>
                <a:cubicBezTo>
                  <a:pt x="807508" y="2117"/>
                  <a:pt x="782108" y="26458"/>
                  <a:pt x="812800" y="19050"/>
                </a:cubicBezTo>
                <a:cubicBezTo>
                  <a:pt x="843492" y="11642"/>
                  <a:pt x="897996" y="5821"/>
                  <a:pt x="952500" y="0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7380268" y="819150"/>
            <a:ext cx="920758" cy="3117850"/>
          </a:xfrm>
          <a:custGeom>
            <a:avLst/>
            <a:gdLst>
              <a:gd name="connsiteX0" fmla="*/ 36532 w 920758"/>
              <a:gd name="connsiteY0" fmla="*/ 0 h 3117850"/>
              <a:gd name="connsiteX1" fmla="*/ 49232 w 920758"/>
              <a:gd name="connsiteY1" fmla="*/ 165100 h 3117850"/>
              <a:gd name="connsiteX2" fmla="*/ 30182 w 920758"/>
              <a:gd name="connsiteY2" fmla="*/ 285750 h 3117850"/>
              <a:gd name="connsiteX3" fmla="*/ 4782 w 920758"/>
              <a:gd name="connsiteY3" fmla="*/ 368300 h 3117850"/>
              <a:gd name="connsiteX4" fmla="*/ 11132 w 920758"/>
              <a:gd name="connsiteY4" fmla="*/ 457200 h 3117850"/>
              <a:gd name="connsiteX5" fmla="*/ 112732 w 920758"/>
              <a:gd name="connsiteY5" fmla="*/ 609600 h 3117850"/>
              <a:gd name="connsiteX6" fmla="*/ 176232 w 920758"/>
              <a:gd name="connsiteY6" fmla="*/ 723900 h 3117850"/>
              <a:gd name="connsiteX7" fmla="*/ 182582 w 920758"/>
              <a:gd name="connsiteY7" fmla="*/ 800100 h 3117850"/>
              <a:gd name="connsiteX8" fmla="*/ 214332 w 920758"/>
              <a:gd name="connsiteY8" fmla="*/ 876300 h 3117850"/>
              <a:gd name="connsiteX9" fmla="*/ 296882 w 920758"/>
              <a:gd name="connsiteY9" fmla="*/ 971550 h 3117850"/>
              <a:gd name="connsiteX10" fmla="*/ 334982 w 920758"/>
              <a:gd name="connsiteY10" fmla="*/ 1060450 h 3117850"/>
              <a:gd name="connsiteX11" fmla="*/ 417532 w 920758"/>
              <a:gd name="connsiteY11" fmla="*/ 1181100 h 3117850"/>
              <a:gd name="connsiteX12" fmla="*/ 417532 w 920758"/>
              <a:gd name="connsiteY12" fmla="*/ 1320800 h 3117850"/>
              <a:gd name="connsiteX13" fmla="*/ 417532 w 920758"/>
              <a:gd name="connsiteY13" fmla="*/ 1428750 h 3117850"/>
              <a:gd name="connsiteX14" fmla="*/ 487382 w 920758"/>
              <a:gd name="connsiteY14" fmla="*/ 1543050 h 3117850"/>
              <a:gd name="connsiteX15" fmla="*/ 423882 w 920758"/>
              <a:gd name="connsiteY15" fmla="*/ 1708150 h 3117850"/>
              <a:gd name="connsiteX16" fmla="*/ 468332 w 920758"/>
              <a:gd name="connsiteY16" fmla="*/ 2139950 h 3117850"/>
              <a:gd name="connsiteX17" fmla="*/ 671532 w 920758"/>
              <a:gd name="connsiteY17" fmla="*/ 2444750 h 3117850"/>
              <a:gd name="connsiteX18" fmla="*/ 766782 w 920758"/>
              <a:gd name="connsiteY18" fmla="*/ 2584450 h 3117850"/>
              <a:gd name="connsiteX19" fmla="*/ 842982 w 920758"/>
              <a:gd name="connsiteY19" fmla="*/ 2641600 h 3117850"/>
              <a:gd name="connsiteX20" fmla="*/ 874732 w 920758"/>
              <a:gd name="connsiteY20" fmla="*/ 2851150 h 3117850"/>
              <a:gd name="connsiteX21" fmla="*/ 919182 w 920758"/>
              <a:gd name="connsiteY21" fmla="*/ 3009900 h 3117850"/>
              <a:gd name="connsiteX22" fmla="*/ 906482 w 920758"/>
              <a:gd name="connsiteY22" fmla="*/ 3117850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0758" h="3117850">
                <a:moveTo>
                  <a:pt x="36532" y="0"/>
                </a:moveTo>
                <a:cubicBezTo>
                  <a:pt x="43411" y="58737"/>
                  <a:pt x="50290" y="117475"/>
                  <a:pt x="49232" y="165100"/>
                </a:cubicBezTo>
                <a:cubicBezTo>
                  <a:pt x="48174" y="212725"/>
                  <a:pt x="37590" y="251883"/>
                  <a:pt x="30182" y="285750"/>
                </a:cubicBezTo>
                <a:cubicBezTo>
                  <a:pt x="22774" y="319617"/>
                  <a:pt x="7957" y="339725"/>
                  <a:pt x="4782" y="368300"/>
                </a:cubicBezTo>
                <a:cubicBezTo>
                  <a:pt x="1607" y="396875"/>
                  <a:pt x="-6860" y="416983"/>
                  <a:pt x="11132" y="457200"/>
                </a:cubicBezTo>
                <a:cubicBezTo>
                  <a:pt x="29124" y="497417"/>
                  <a:pt x="85215" y="565150"/>
                  <a:pt x="112732" y="609600"/>
                </a:cubicBezTo>
                <a:cubicBezTo>
                  <a:pt x="140249" y="654050"/>
                  <a:pt x="164590" y="692150"/>
                  <a:pt x="176232" y="723900"/>
                </a:cubicBezTo>
                <a:cubicBezTo>
                  <a:pt x="187874" y="755650"/>
                  <a:pt x="176232" y="774700"/>
                  <a:pt x="182582" y="800100"/>
                </a:cubicBezTo>
                <a:cubicBezTo>
                  <a:pt x="188932" y="825500"/>
                  <a:pt x="195282" y="847725"/>
                  <a:pt x="214332" y="876300"/>
                </a:cubicBezTo>
                <a:cubicBezTo>
                  <a:pt x="233382" y="904875"/>
                  <a:pt x="276774" y="940858"/>
                  <a:pt x="296882" y="971550"/>
                </a:cubicBezTo>
                <a:cubicBezTo>
                  <a:pt x="316990" y="1002242"/>
                  <a:pt x="314874" y="1025525"/>
                  <a:pt x="334982" y="1060450"/>
                </a:cubicBezTo>
                <a:cubicBezTo>
                  <a:pt x="355090" y="1095375"/>
                  <a:pt x="403774" y="1137708"/>
                  <a:pt x="417532" y="1181100"/>
                </a:cubicBezTo>
                <a:cubicBezTo>
                  <a:pt x="431290" y="1224492"/>
                  <a:pt x="417532" y="1320800"/>
                  <a:pt x="417532" y="1320800"/>
                </a:cubicBezTo>
                <a:cubicBezTo>
                  <a:pt x="417532" y="1362075"/>
                  <a:pt x="405890" y="1391708"/>
                  <a:pt x="417532" y="1428750"/>
                </a:cubicBezTo>
                <a:cubicBezTo>
                  <a:pt x="429174" y="1465792"/>
                  <a:pt x="486324" y="1496483"/>
                  <a:pt x="487382" y="1543050"/>
                </a:cubicBezTo>
                <a:cubicBezTo>
                  <a:pt x="488440" y="1589617"/>
                  <a:pt x="427057" y="1608667"/>
                  <a:pt x="423882" y="1708150"/>
                </a:cubicBezTo>
                <a:cubicBezTo>
                  <a:pt x="420707" y="1807633"/>
                  <a:pt x="427057" y="2017183"/>
                  <a:pt x="468332" y="2139950"/>
                </a:cubicBezTo>
                <a:cubicBezTo>
                  <a:pt x="509607" y="2262717"/>
                  <a:pt x="621790" y="2370667"/>
                  <a:pt x="671532" y="2444750"/>
                </a:cubicBezTo>
                <a:cubicBezTo>
                  <a:pt x="721274" y="2518833"/>
                  <a:pt x="738207" y="2551642"/>
                  <a:pt x="766782" y="2584450"/>
                </a:cubicBezTo>
                <a:cubicBezTo>
                  <a:pt x="795357" y="2617258"/>
                  <a:pt x="824990" y="2597150"/>
                  <a:pt x="842982" y="2641600"/>
                </a:cubicBezTo>
                <a:cubicBezTo>
                  <a:pt x="860974" y="2686050"/>
                  <a:pt x="862032" y="2789767"/>
                  <a:pt x="874732" y="2851150"/>
                </a:cubicBezTo>
                <a:cubicBezTo>
                  <a:pt x="887432" y="2912533"/>
                  <a:pt x="913890" y="2965450"/>
                  <a:pt x="919182" y="3009900"/>
                </a:cubicBezTo>
                <a:cubicBezTo>
                  <a:pt x="924474" y="3054350"/>
                  <a:pt x="915478" y="3086100"/>
                  <a:pt x="906482" y="3117850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7848600" y="2451100"/>
            <a:ext cx="488950" cy="444500"/>
          </a:xfrm>
          <a:custGeom>
            <a:avLst/>
            <a:gdLst>
              <a:gd name="connsiteX0" fmla="*/ 488950 w 488950"/>
              <a:gd name="connsiteY0" fmla="*/ 444500 h 444500"/>
              <a:gd name="connsiteX1" fmla="*/ 247650 w 488950"/>
              <a:gd name="connsiteY1" fmla="*/ 247650 h 444500"/>
              <a:gd name="connsiteX2" fmla="*/ 209550 w 488950"/>
              <a:gd name="connsiteY2" fmla="*/ 146050 h 444500"/>
              <a:gd name="connsiteX3" fmla="*/ 0 w 488950"/>
              <a:gd name="connsiteY3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950" h="444500">
                <a:moveTo>
                  <a:pt x="488950" y="444500"/>
                </a:moveTo>
                <a:cubicBezTo>
                  <a:pt x="391583" y="370945"/>
                  <a:pt x="294216" y="297391"/>
                  <a:pt x="247650" y="247650"/>
                </a:cubicBezTo>
                <a:cubicBezTo>
                  <a:pt x="201084" y="197909"/>
                  <a:pt x="250825" y="187325"/>
                  <a:pt x="209550" y="146050"/>
                </a:cubicBezTo>
                <a:cubicBezTo>
                  <a:pt x="168275" y="104775"/>
                  <a:pt x="84137" y="52387"/>
                  <a:pt x="0" y="0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6604000" y="2413000"/>
            <a:ext cx="1733550" cy="632225"/>
          </a:xfrm>
          <a:custGeom>
            <a:avLst/>
            <a:gdLst>
              <a:gd name="connsiteX0" fmla="*/ 0 w 1733550"/>
              <a:gd name="connsiteY0" fmla="*/ 0 h 632225"/>
              <a:gd name="connsiteX1" fmla="*/ 203200 w 1733550"/>
              <a:gd name="connsiteY1" fmla="*/ 44450 h 632225"/>
              <a:gd name="connsiteX2" fmla="*/ 317500 w 1733550"/>
              <a:gd name="connsiteY2" fmla="*/ 44450 h 632225"/>
              <a:gd name="connsiteX3" fmla="*/ 450850 w 1733550"/>
              <a:gd name="connsiteY3" fmla="*/ 101600 h 632225"/>
              <a:gd name="connsiteX4" fmla="*/ 482600 w 1733550"/>
              <a:gd name="connsiteY4" fmla="*/ 171450 h 632225"/>
              <a:gd name="connsiteX5" fmla="*/ 527050 w 1733550"/>
              <a:gd name="connsiteY5" fmla="*/ 241300 h 632225"/>
              <a:gd name="connsiteX6" fmla="*/ 666750 w 1733550"/>
              <a:gd name="connsiteY6" fmla="*/ 342900 h 632225"/>
              <a:gd name="connsiteX7" fmla="*/ 806450 w 1733550"/>
              <a:gd name="connsiteY7" fmla="*/ 406400 h 632225"/>
              <a:gd name="connsiteX8" fmla="*/ 882650 w 1733550"/>
              <a:gd name="connsiteY8" fmla="*/ 469900 h 632225"/>
              <a:gd name="connsiteX9" fmla="*/ 920750 w 1733550"/>
              <a:gd name="connsiteY9" fmla="*/ 533400 h 632225"/>
              <a:gd name="connsiteX10" fmla="*/ 1003300 w 1733550"/>
              <a:gd name="connsiteY10" fmla="*/ 577850 h 632225"/>
              <a:gd name="connsiteX11" fmla="*/ 1130300 w 1733550"/>
              <a:gd name="connsiteY11" fmla="*/ 609600 h 632225"/>
              <a:gd name="connsiteX12" fmla="*/ 1250950 w 1733550"/>
              <a:gd name="connsiteY12" fmla="*/ 628650 h 632225"/>
              <a:gd name="connsiteX13" fmla="*/ 1346200 w 1733550"/>
              <a:gd name="connsiteY13" fmla="*/ 615950 h 632225"/>
              <a:gd name="connsiteX14" fmla="*/ 1733550 w 1733550"/>
              <a:gd name="connsiteY14" fmla="*/ 476250 h 63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3550" h="632225">
                <a:moveTo>
                  <a:pt x="0" y="0"/>
                </a:moveTo>
                <a:cubicBezTo>
                  <a:pt x="75141" y="18521"/>
                  <a:pt x="150283" y="37042"/>
                  <a:pt x="203200" y="44450"/>
                </a:cubicBezTo>
                <a:cubicBezTo>
                  <a:pt x="256117" y="51858"/>
                  <a:pt x="276225" y="34925"/>
                  <a:pt x="317500" y="44450"/>
                </a:cubicBezTo>
                <a:cubicBezTo>
                  <a:pt x="358775" y="53975"/>
                  <a:pt x="423333" y="80433"/>
                  <a:pt x="450850" y="101600"/>
                </a:cubicBezTo>
                <a:cubicBezTo>
                  <a:pt x="478367" y="122767"/>
                  <a:pt x="469900" y="148167"/>
                  <a:pt x="482600" y="171450"/>
                </a:cubicBezTo>
                <a:cubicBezTo>
                  <a:pt x="495300" y="194733"/>
                  <a:pt x="496358" y="212725"/>
                  <a:pt x="527050" y="241300"/>
                </a:cubicBezTo>
                <a:cubicBezTo>
                  <a:pt x="557742" y="269875"/>
                  <a:pt x="620183" y="315383"/>
                  <a:pt x="666750" y="342900"/>
                </a:cubicBezTo>
                <a:cubicBezTo>
                  <a:pt x="713317" y="370417"/>
                  <a:pt x="770467" y="385233"/>
                  <a:pt x="806450" y="406400"/>
                </a:cubicBezTo>
                <a:cubicBezTo>
                  <a:pt x="842433" y="427567"/>
                  <a:pt x="863600" y="448734"/>
                  <a:pt x="882650" y="469900"/>
                </a:cubicBezTo>
                <a:cubicBezTo>
                  <a:pt x="901700" y="491066"/>
                  <a:pt x="900642" y="515408"/>
                  <a:pt x="920750" y="533400"/>
                </a:cubicBezTo>
                <a:cubicBezTo>
                  <a:pt x="940858" y="551392"/>
                  <a:pt x="968375" y="565150"/>
                  <a:pt x="1003300" y="577850"/>
                </a:cubicBezTo>
                <a:cubicBezTo>
                  <a:pt x="1038225" y="590550"/>
                  <a:pt x="1089025" y="601133"/>
                  <a:pt x="1130300" y="609600"/>
                </a:cubicBezTo>
                <a:cubicBezTo>
                  <a:pt x="1171575" y="618067"/>
                  <a:pt x="1214967" y="627592"/>
                  <a:pt x="1250950" y="628650"/>
                </a:cubicBezTo>
                <a:cubicBezTo>
                  <a:pt x="1286933" y="629708"/>
                  <a:pt x="1265767" y="641350"/>
                  <a:pt x="1346200" y="615950"/>
                </a:cubicBezTo>
                <a:cubicBezTo>
                  <a:pt x="1426633" y="590550"/>
                  <a:pt x="1580091" y="533400"/>
                  <a:pt x="1733550" y="476250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7516137" y="1860550"/>
            <a:ext cx="186413" cy="1974850"/>
          </a:xfrm>
          <a:custGeom>
            <a:avLst/>
            <a:gdLst>
              <a:gd name="connsiteX0" fmla="*/ 2263 w 186413"/>
              <a:gd name="connsiteY0" fmla="*/ 1974850 h 1974850"/>
              <a:gd name="connsiteX1" fmla="*/ 72113 w 186413"/>
              <a:gd name="connsiteY1" fmla="*/ 1746250 h 1974850"/>
              <a:gd name="connsiteX2" fmla="*/ 78463 w 186413"/>
              <a:gd name="connsiteY2" fmla="*/ 1492250 h 1974850"/>
              <a:gd name="connsiteX3" fmla="*/ 2263 w 186413"/>
              <a:gd name="connsiteY3" fmla="*/ 1314450 h 1974850"/>
              <a:gd name="connsiteX4" fmla="*/ 21313 w 186413"/>
              <a:gd name="connsiteY4" fmla="*/ 1060450 h 1974850"/>
              <a:gd name="connsiteX5" fmla="*/ 34013 w 186413"/>
              <a:gd name="connsiteY5" fmla="*/ 781050 h 1974850"/>
              <a:gd name="connsiteX6" fmla="*/ 97513 w 186413"/>
              <a:gd name="connsiteY6" fmla="*/ 469900 h 1974850"/>
              <a:gd name="connsiteX7" fmla="*/ 78463 w 186413"/>
              <a:gd name="connsiteY7" fmla="*/ 323850 h 1974850"/>
              <a:gd name="connsiteX8" fmla="*/ 186413 w 186413"/>
              <a:gd name="connsiteY8" fmla="*/ 0 h 197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3" h="1974850">
                <a:moveTo>
                  <a:pt x="2263" y="1974850"/>
                </a:moveTo>
                <a:cubicBezTo>
                  <a:pt x="30838" y="1900766"/>
                  <a:pt x="59413" y="1826683"/>
                  <a:pt x="72113" y="1746250"/>
                </a:cubicBezTo>
                <a:cubicBezTo>
                  <a:pt x="84813" y="1665817"/>
                  <a:pt x="90105" y="1564217"/>
                  <a:pt x="78463" y="1492250"/>
                </a:cubicBezTo>
                <a:cubicBezTo>
                  <a:pt x="66821" y="1420283"/>
                  <a:pt x="11788" y="1386417"/>
                  <a:pt x="2263" y="1314450"/>
                </a:cubicBezTo>
                <a:cubicBezTo>
                  <a:pt x="-7262" y="1242483"/>
                  <a:pt x="16021" y="1149350"/>
                  <a:pt x="21313" y="1060450"/>
                </a:cubicBezTo>
                <a:cubicBezTo>
                  <a:pt x="26605" y="971550"/>
                  <a:pt x="21313" y="879475"/>
                  <a:pt x="34013" y="781050"/>
                </a:cubicBezTo>
                <a:cubicBezTo>
                  <a:pt x="46713" y="682625"/>
                  <a:pt x="90105" y="546100"/>
                  <a:pt x="97513" y="469900"/>
                </a:cubicBezTo>
                <a:cubicBezTo>
                  <a:pt x="104921" y="393700"/>
                  <a:pt x="63646" y="402167"/>
                  <a:pt x="78463" y="323850"/>
                </a:cubicBezTo>
                <a:cubicBezTo>
                  <a:pt x="93280" y="245533"/>
                  <a:pt x="139846" y="122766"/>
                  <a:pt x="186413" y="0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5124450" y="190500"/>
            <a:ext cx="2767013" cy="1624013"/>
          </a:xfrm>
          <a:custGeom>
            <a:avLst/>
            <a:gdLst>
              <a:gd name="connsiteX0" fmla="*/ 2767013 w 2767013"/>
              <a:gd name="connsiteY0" fmla="*/ 0 h 1624013"/>
              <a:gd name="connsiteX1" fmla="*/ 2662238 w 2767013"/>
              <a:gd name="connsiteY1" fmla="*/ 19050 h 1624013"/>
              <a:gd name="connsiteX2" fmla="*/ 2590800 w 2767013"/>
              <a:gd name="connsiteY2" fmla="*/ 100013 h 1624013"/>
              <a:gd name="connsiteX3" fmla="*/ 2505075 w 2767013"/>
              <a:gd name="connsiteY3" fmla="*/ 147638 h 1624013"/>
              <a:gd name="connsiteX4" fmla="*/ 2476500 w 2767013"/>
              <a:gd name="connsiteY4" fmla="*/ 209550 h 1624013"/>
              <a:gd name="connsiteX5" fmla="*/ 2452688 w 2767013"/>
              <a:gd name="connsiteY5" fmla="*/ 252413 h 1624013"/>
              <a:gd name="connsiteX6" fmla="*/ 2238375 w 2767013"/>
              <a:gd name="connsiteY6" fmla="*/ 361950 h 1624013"/>
              <a:gd name="connsiteX7" fmla="*/ 2200275 w 2767013"/>
              <a:gd name="connsiteY7" fmla="*/ 404813 h 1624013"/>
              <a:gd name="connsiteX8" fmla="*/ 2071688 w 2767013"/>
              <a:gd name="connsiteY8" fmla="*/ 442913 h 1624013"/>
              <a:gd name="connsiteX9" fmla="*/ 1957388 w 2767013"/>
              <a:gd name="connsiteY9" fmla="*/ 442913 h 1624013"/>
              <a:gd name="connsiteX10" fmla="*/ 1804988 w 2767013"/>
              <a:gd name="connsiteY10" fmla="*/ 423863 h 1624013"/>
              <a:gd name="connsiteX11" fmla="*/ 1704975 w 2767013"/>
              <a:gd name="connsiteY11" fmla="*/ 438150 h 1624013"/>
              <a:gd name="connsiteX12" fmla="*/ 1614488 w 2767013"/>
              <a:gd name="connsiteY12" fmla="*/ 485775 h 1624013"/>
              <a:gd name="connsiteX13" fmla="*/ 1462088 w 2767013"/>
              <a:gd name="connsiteY13" fmla="*/ 547688 h 1624013"/>
              <a:gd name="connsiteX14" fmla="*/ 1385888 w 2767013"/>
              <a:gd name="connsiteY14" fmla="*/ 590550 h 1624013"/>
              <a:gd name="connsiteX15" fmla="*/ 1333500 w 2767013"/>
              <a:gd name="connsiteY15" fmla="*/ 600075 h 1624013"/>
              <a:gd name="connsiteX16" fmla="*/ 1200150 w 2767013"/>
              <a:gd name="connsiteY16" fmla="*/ 762000 h 1624013"/>
              <a:gd name="connsiteX17" fmla="*/ 1100138 w 2767013"/>
              <a:gd name="connsiteY17" fmla="*/ 833438 h 1624013"/>
              <a:gd name="connsiteX18" fmla="*/ 952500 w 2767013"/>
              <a:gd name="connsiteY18" fmla="*/ 919163 h 1624013"/>
              <a:gd name="connsiteX19" fmla="*/ 842963 w 2767013"/>
              <a:gd name="connsiteY19" fmla="*/ 938213 h 1624013"/>
              <a:gd name="connsiteX20" fmla="*/ 762000 w 2767013"/>
              <a:gd name="connsiteY20" fmla="*/ 1014413 h 1624013"/>
              <a:gd name="connsiteX21" fmla="*/ 704850 w 2767013"/>
              <a:gd name="connsiteY21" fmla="*/ 1128713 h 1624013"/>
              <a:gd name="connsiteX22" fmla="*/ 633413 w 2767013"/>
              <a:gd name="connsiteY22" fmla="*/ 1176338 h 1624013"/>
              <a:gd name="connsiteX23" fmla="*/ 561975 w 2767013"/>
              <a:gd name="connsiteY23" fmla="*/ 1271588 h 1624013"/>
              <a:gd name="connsiteX24" fmla="*/ 538163 w 2767013"/>
              <a:gd name="connsiteY24" fmla="*/ 1319213 h 1624013"/>
              <a:gd name="connsiteX25" fmla="*/ 533400 w 2767013"/>
              <a:gd name="connsiteY25" fmla="*/ 1347788 h 1624013"/>
              <a:gd name="connsiteX26" fmla="*/ 314325 w 2767013"/>
              <a:gd name="connsiteY26" fmla="*/ 1366838 h 1624013"/>
              <a:gd name="connsiteX27" fmla="*/ 228600 w 2767013"/>
              <a:gd name="connsiteY27" fmla="*/ 1433513 h 1624013"/>
              <a:gd name="connsiteX28" fmla="*/ 128588 w 2767013"/>
              <a:gd name="connsiteY28" fmla="*/ 1504950 h 1624013"/>
              <a:gd name="connsiteX29" fmla="*/ 52388 w 2767013"/>
              <a:gd name="connsiteY29" fmla="*/ 1571625 h 1624013"/>
              <a:gd name="connsiteX30" fmla="*/ 0 w 2767013"/>
              <a:gd name="connsiteY30" fmla="*/ 1624013 h 16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767013" h="1624013">
                <a:moveTo>
                  <a:pt x="2767013" y="0"/>
                </a:moveTo>
                <a:cubicBezTo>
                  <a:pt x="2729310" y="1190"/>
                  <a:pt x="2691607" y="2381"/>
                  <a:pt x="2662238" y="19050"/>
                </a:cubicBezTo>
                <a:cubicBezTo>
                  <a:pt x="2632869" y="35719"/>
                  <a:pt x="2616994" y="78582"/>
                  <a:pt x="2590800" y="100013"/>
                </a:cubicBezTo>
                <a:cubicBezTo>
                  <a:pt x="2564606" y="121444"/>
                  <a:pt x="2524125" y="129382"/>
                  <a:pt x="2505075" y="147638"/>
                </a:cubicBezTo>
                <a:cubicBezTo>
                  <a:pt x="2486025" y="165894"/>
                  <a:pt x="2485231" y="192088"/>
                  <a:pt x="2476500" y="209550"/>
                </a:cubicBezTo>
                <a:cubicBezTo>
                  <a:pt x="2467769" y="227012"/>
                  <a:pt x="2492375" y="227013"/>
                  <a:pt x="2452688" y="252413"/>
                </a:cubicBezTo>
                <a:cubicBezTo>
                  <a:pt x="2413000" y="277813"/>
                  <a:pt x="2280444" y="336550"/>
                  <a:pt x="2238375" y="361950"/>
                </a:cubicBezTo>
                <a:cubicBezTo>
                  <a:pt x="2196306" y="387350"/>
                  <a:pt x="2228056" y="391319"/>
                  <a:pt x="2200275" y="404813"/>
                </a:cubicBezTo>
                <a:cubicBezTo>
                  <a:pt x="2172494" y="418307"/>
                  <a:pt x="2112169" y="436563"/>
                  <a:pt x="2071688" y="442913"/>
                </a:cubicBezTo>
                <a:cubicBezTo>
                  <a:pt x="2031207" y="449263"/>
                  <a:pt x="2001838" y="446088"/>
                  <a:pt x="1957388" y="442913"/>
                </a:cubicBezTo>
                <a:cubicBezTo>
                  <a:pt x="1912938" y="439738"/>
                  <a:pt x="1847057" y="424657"/>
                  <a:pt x="1804988" y="423863"/>
                </a:cubicBezTo>
                <a:cubicBezTo>
                  <a:pt x="1762919" y="423069"/>
                  <a:pt x="1736725" y="427831"/>
                  <a:pt x="1704975" y="438150"/>
                </a:cubicBezTo>
                <a:cubicBezTo>
                  <a:pt x="1673225" y="448469"/>
                  <a:pt x="1654969" y="467519"/>
                  <a:pt x="1614488" y="485775"/>
                </a:cubicBezTo>
                <a:cubicBezTo>
                  <a:pt x="1574007" y="504031"/>
                  <a:pt x="1500188" y="530226"/>
                  <a:pt x="1462088" y="547688"/>
                </a:cubicBezTo>
                <a:cubicBezTo>
                  <a:pt x="1423988" y="565150"/>
                  <a:pt x="1407319" y="581819"/>
                  <a:pt x="1385888" y="590550"/>
                </a:cubicBezTo>
                <a:cubicBezTo>
                  <a:pt x="1364457" y="599281"/>
                  <a:pt x="1364456" y="571500"/>
                  <a:pt x="1333500" y="600075"/>
                </a:cubicBezTo>
                <a:cubicBezTo>
                  <a:pt x="1302544" y="628650"/>
                  <a:pt x="1239044" y="723106"/>
                  <a:pt x="1200150" y="762000"/>
                </a:cubicBezTo>
                <a:cubicBezTo>
                  <a:pt x="1161256" y="800894"/>
                  <a:pt x="1141413" y="807244"/>
                  <a:pt x="1100138" y="833438"/>
                </a:cubicBezTo>
                <a:cubicBezTo>
                  <a:pt x="1058863" y="859632"/>
                  <a:pt x="995362" y="901701"/>
                  <a:pt x="952500" y="919163"/>
                </a:cubicBezTo>
                <a:cubicBezTo>
                  <a:pt x="909638" y="936625"/>
                  <a:pt x="874713" y="922338"/>
                  <a:pt x="842963" y="938213"/>
                </a:cubicBezTo>
                <a:cubicBezTo>
                  <a:pt x="811213" y="954088"/>
                  <a:pt x="785019" y="982663"/>
                  <a:pt x="762000" y="1014413"/>
                </a:cubicBezTo>
                <a:cubicBezTo>
                  <a:pt x="738981" y="1046163"/>
                  <a:pt x="726281" y="1101726"/>
                  <a:pt x="704850" y="1128713"/>
                </a:cubicBezTo>
                <a:cubicBezTo>
                  <a:pt x="683419" y="1155700"/>
                  <a:pt x="657225" y="1152526"/>
                  <a:pt x="633413" y="1176338"/>
                </a:cubicBezTo>
                <a:cubicBezTo>
                  <a:pt x="609601" y="1200150"/>
                  <a:pt x="577850" y="1247776"/>
                  <a:pt x="561975" y="1271588"/>
                </a:cubicBezTo>
                <a:cubicBezTo>
                  <a:pt x="546100" y="1295401"/>
                  <a:pt x="542926" y="1306513"/>
                  <a:pt x="538163" y="1319213"/>
                </a:cubicBezTo>
                <a:cubicBezTo>
                  <a:pt x="533400" y="1331913"/>
                  <a:pt x="570706" y="1339850"/>
                  <a:pt x="533400" y="1347788"/>
                </a:cubicBezTo>
                <a:cubicBezTo>
                  <a:pt x="496094" y="1355726"/>
                  <a:pt x="365125" y="1352551"/>
                  <a:pt x="314325" y="1366838"/>
                </a:cubicBezTo>
                <a:cubicBezTo>
                  <a:pt x="263525" y="1381125"/>
                  <a:pt x="259556" y="1410494"/>
                  <a:pt x="228600" y="1433513"/>
                </a:cubicBezTo>
                <a:cubicBezTo>
                  <a:pt x="197644" y="1456532"/>
                  <a:pt x="157956" y="1481931"/>
                  <a:pt x="128588" y="1504950"/>
                </a:cubicBezTo>
                <a:cubicBezTo>
                  <a:pt x="99220" y="1527969"/>
                  <a:pt x="73819" y="1551781"/>
                  <a:pt x="52388" y="1571625"/>
                </a:cubicBezTo>
                <a:cubicBezTo>
                  <a:pt x="30957" y="1591469"/>
                  <a:pt x="15478" y="1607741"/>
                  <a:pt x="0" y="1624013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 73"/>
          <p:cNvSpPr/>
          <p:nvPr/>
        </p:nvSpPr>
        <p:spPr>
          <a:xfrm>
            <a:off x="5114925" y="2247900"/>
            <a:ext cx="628650" cy="134120"/>
          </a:xfrm>
          <a:custGeom>
            <a:avLst/>
            <a:gdLst>
              <a:gd name="connsiteX0" fmla="*/ 628650 w 628650"/>
              <a:gd name="connsiteY0" fmla="*/ 0 h 134120"/>
              <a:gd name="connsiteX1" fmla="*/ 528638 w 628650"/>
              <a:gd name="connsiteY1" fmla="*/ 38100 h 134120"/>
              <a:gd name="connsiteX2" fmla="*/ 452438 w 628650"/>
              <a:gd name="connsiteY2" fmla="*/ 38100 h 134120"/>
              <a:gd name="connsiteX3" fmla="*/ 390525 w 628650"/>
              <a:gd name="connsiteY3" fmla="*/ 42863 h 134120"/>
              <a:gd name="connsiteX4" fmla="*/ 357188 w 628650"/>
              <a:gd name="connsiteY4" fmla="*/ 90488 h 134120"/>
              <a:gd name="connsiteX5" fmla="*/ 233363 w 628650"/>
              <a:gd name="connsiteY5" fmla="*/ 104775 h 134120"/>
              <a:gd name="connsiteX6" fmla="*/ 138113 w 628650"/>
              <a:gd name="connsiteY6" fmla="*/ 114300 h 134120"/>
              <a:gd name="connsiteX7" fmla="*/ 71438 w 628650"/>
              <a:gd name="connsiteY7" fmla="*/ 133350 h 134120"/>
              <a:gd name="connsiteX8" fmla="*/ 0 w 628650"/>
              <a:gd name="connsiteY8" fmla="*/ 128588 h 13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50" h="134120">
                <a:moveTo>
                  <a:pt x="628650" y="0"/>
                </a:moveTo>
                <a:cubicBezTo>
                  <a:pt x="593328" y="15875"/>
                  <a:pt x="558007" y="31750"/>
                  <a:pt x="528638" y="38100"/>
                </a:cubicBezTo>
                <a:cubicBezTo>
                  <a:pt x="499269" y="44450"/>
                  <a:pt x="475457" y="37306"/>
                  <a:pt x="452438" y="38100"/>
                </a:cubicBezTo>
                <a:cubicBezTo>
                  <a:pt x="429419" y="38894"/>
                  <a:pt x="406400" y="34132"/>
                  <a:pt x="390525" y="42863"/>
                </a:cubicBezTo>
                <a:cubicBezTo>
                  <a:pt x="374650" y="51594"/>
                  <a:pt x="383382" y="80169"/>
                  <a:pt x="357188" y="90488"/>
                </a:cubicBezTo>
                <a:cubicBezTo>
                  <a:pt x="330994" y="100807"/>
                  <a:pt x="233363" y="104775"/>
                  <a:pt x="233363" y="104775"/>
                </a:cubicBezTo>
                <a:cubicBezTo>
                  <a:pt x="196850" y="108744"/>
                  <a:pt x="165100" y="109538"/>
                  <a:pt x="138113" y="114300"/>
                </a:cubicBezTo>
                <a:cubicBezTo>
                  <a:pt x="111126" y="119062"/>
                  <a:pt x="94457" y="130969"/>
                  <a:pt x="71438" y="133350"/>
                </a:cubicBezTo>
                <a:cubicBezTo>
                  <a:pt x="48419" y="135731"/>
                  <a:pt x="24209" y="132159"/>
                  <a:pt x="0" y="128588"/>
                </a:cubicBezTo>
              </a:path>
            </a:pathLst>
          </a:custGeom>
          <a:noFill/>
          <a:ln w="381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5" y="2320057"/>
            <a:ext cx="579283" cy="4422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1" y="6478416"/>
            <a:ext cx="659263" cy="32172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3" y="906203"/>
            <a:ext cx="579376" cy="17256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" y="5121614"/>
            <a:ext cx="717471" cy="21041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6" y="733643"/>
            <a:ext cx="579376" cy="1725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3" y="3252654"/>
            <a:ext cx="579376" cy="17256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93" y="6567845"/>
            <a:ext cx="579376" cy="17256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45" y="1310352"/>
            <a:ext cx="579283" cy="44224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45" y="6333082"/>
            <a:ext cx="579283" cy="44224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01" y="127866"/>
            <a:ext cx="579283" cy="44224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73" y="-13207"/>
            <a:ext cx="579283" cy="44224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5" y="3469010"/>
            <a:ext cx="579283" cy="44224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75" y="2195063"/>
            <a:ext cx="666390" cy="19543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51" y="3643082"/>
            <a:ext cx="579283" cy="44224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69" y="4031456"/>
            <a:ext cx="579283" cy="44224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53" y="1824038"/>
            <a:ext cx="541447" cy="26422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14" y="3813244"/>
            <a:ext cx="541447" cy="26422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9" y="2016976"/>
            <a:ext cx="541447" cy="26422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0"/>
            <a:ext cx="541447" cy="264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594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6" grpId="0" animBg="1"/>
      <p:bldP spid="27" grpId="0" animBg="1"/>
      <p:bldP spid="65" grpId="0"/>
      <p:bldP spid="66" grpId="0"/>
      <p:bldP spid="68" grpId="0" animBg="1"/>
      <p:bldP spid="28" grpId="0" animBg="1"/>
      <p:bldP spid="32" grpId="0" animBg="1"/>
      <p:bldP spid="34" grpId="0" animBg="1"/>
      <p:bldP spid="35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1" t="2591" r="19617" b="6150"/>
          <a:stretch/>
        </p:blipFill>
        <p:spPr>
          <a:xfrm>
            <a:off x="5029200" y="85723"/>
            <a:ext cx="4038600" cy="667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7173439" y="2632410"/>
            <a:ext cx="1371600" cy="838201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Sussex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953589" y="3488821"/>
            <a:ext cx="1371600" cy="838201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Wicomico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234110" y="262490"/>
            <a:ext cx="1066800" cy="762001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Cecil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0"/>
            <a:ext cx="1219200" cy="1066800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Castle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639389" y="4873079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17592" y="3733800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57918" y="3051511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867989" y="5257800"/>
            <a:ext cx="264048" cy="127397"/>
          </a:xfrm>
          <a:prstGeom prst="wedgeRectCallout">
            <a:avLst>
              <a:gd name="adj1" fmla="val -62822"/>
              <a:gd name="adj2" fmla="val -177552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NASA</a:t>
            </a:r>
            <a:endParaRPr lang="en-US" sz="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705600" y="3606403"/>
            <a:ext cx="485773" cy="127397"/>
          </a:xfrm>
          <a:prstGeom prst="wedgeRectCallout">
            <a:avLst>
              <a:gd name="adj1" fmla="val 112652"/>
              <a:gd name="adj2" fmla="val 128990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Salisbury</a:t>
            </a:r>
            <a:endParaRPr lang="en-US" sz="800" dirty="0"/>
          </a:p>
        </p:txBody>
      </p:sp>
      <p:sp>
        <p:nvSpPr>
          <p:cNvPr id="13" name="Rectangular Callout 12"/>
          <p:cNvSpPr/>
          <p:nvPr/>
        </p:nvSpPr>
        <p:spPr>
          <a:xfrm>
            <a:off x="6912767" y="3280112"/>
            <a:ext cx="395287" cy="127397"/>
          </a:xfrm>
          <a:prstGeom prst="wedgeRectCallout">
            <a:avLst>
              <a:gd name="adj1" fmla="val 62049"/>
              <a:gd name="adj2" fmla="val -106524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Seaford</a:t>
            </a:r>
            <a:endParaRPr lang="en-US" sz="800" dirty="0"/>
          </a:p>
        </p:txBody>
      </p:sp>
      <p:sp>
        <p:nvSpPr>
          <p:cNvPr id="14" name="Oval 13"/>
          <p:cNvSpPr/>
          <p:nvPr/>
        </p:nvSpPr>
        <p:spPr>
          <a:xfrm>
            <a:off x="7744939" y="2370631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8175585" y="1970233"/>
            <a:ext cx="656955" cy="262733"/>
          </a:xfrm>
          <a:prstGeom prst="wedgeRectCallout">
            <a:avLst>
              <a:gd name="adj1" fmla="val -95467"/>
              <a:gd name="adj2" fmla="val 149551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Dogfish Head</a:t>
            </a:r>
          </a:p>
          <a:p>
            <a:pPr algn="ctr"/>
            <a:r>
              <a:rPr lang="en-US" sz="800" dirty="0" smtClean="0"/>
              <a:t>Brewery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7457929" y="643491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753689" y="1146572"/>
            <a:ext cx="557214" cy="127397"/>
          </a:xfrm>
          <a:prstGeom prst="wedgeRectCallout">
            <a:avLst>
              <a:gd name="adj1" fmla="val -69399"/>
              <a:gd name="adj2" fmla="val -280355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PBF Energy</a:t>
            </a:r>
            <a:endParaRPr lang="en-US" sz="800" dirty="0"/>
          </a:p>
        </p:txBody>
      </p:sp>
      <p:sp>
        <p:nvSpPr>
          <p:cNvPr id="18" name="Freeform 17"/>
          <p:cNvSpPr/>
          <p:nvPr/>
        </p:nvSpPr>
        <p:spPr>
          <a:xfrm>
            <a:off x="7231569" y="495299"/>
            <a:ext cx="219075" cy="276225"/>
          </a:xfrm>
          <a:custGeom>
            <a:avLst/>
            <a:gdLst>
              <a:gd name="connsiteX0" fmla="*/ 219075 w 219075"/>
              <a:gd name="connsiteY0" fmla="*/ 276225 h 276225"/>
              <a:gd name="connsiteX1" fmla="*/ 147638 w 219075"/>
              <a:gd name="connsiteY1" fmla="*/ 254794 h 276225"/>
              <a:gd name="connsiteX2" fmla="*/ 69056 w 219075"/>
              <a:gd name="connsiteY2" fmla="*/ 202406 h 276225"/>
              <a:gd name="connsiteX3" fmla="*/ 33338 w 219075"/>
              <a:gd name="connsiteY3" fmla="*/ 140494 h 276225"/>
              <a:gd name="connsiteX4" fmla="*/ 11906 w 219075"/>
              <a:gd name="connsiteY4" fmla="*/ 66675 h 276225"/>
              <a:gd name="connsiteX5" fmla="*/ 0 w 219075"/>
              <a:gd name="connsiteY5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075" h="276225">
                <a:moveTo>
                  <a:pt x="219075" y="276225"/>
                </a:moveTo>
                <a:cubicBezTo>
                  <a:pt x="195858" y="271661"/>
                  <a:pt x="172641" y="267097"/>
                  <a:pt x="147638" y="254794"/>
                </a:cubicBezTo>
                <a:cubicBezTo>
                  <a:pt x="122635" y="242491"/>
                  <a:pt x="88106" y="221456"/>
                  <a:pt x="69056" y="202406"/>
                </a:cubicBezTo>
                <a:cubicBezTo>
                  <a:pt x="50006" y="183356"/>
                  <a:pt x="42863" y="163116"/>
                  <a:pt x="33338" y="140494"/>
                </a:cubicBezTo>
                <a:cubicBezTo>
                  <a:pt x="23813" y="117872"/>
                  <a:pt x="17462" y="90091"/>
                  <a:pt x="11906" y="66675"/>
                </a:cubicBezTo>
                <a:cubicBezTo>
                  <a:pt x="6350" y="43259"/>
                  <a:pt x="3175" y="21629"/>
                  <a:pt x="0" y="0"/>
                </a:cubicBezTo>
              </a:path>
            </a:pathLst>
          </a:custGeom>
          <a:noFill/>
          <a:ln w="762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Notched Right Arrow 37"/>
          <p:cNvSpPr/>
          <p:nvPr/>
        </p:nvSpPr>
        <p:spPr>
          <a:xfrm rot="20179652">
            <a:off x="8328697" y="6094561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082179">
            <a:off x="7760784" y="630214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Poultry</a:t>
            </a:r>
          </a:p>
        </p:txBody>
      </p:sp>
      <p:sp>
        <p:nvSpPr>
          <p:cNvPr id="22" name="TextBox 21"/>
          <p:cNvSpPr txBox="1"/>
          <p:nvPr/>
        </p:nvSpPr>
        <p:spPr>
          <a:xfrm rot="2564555">
            <a:off x="5497677" y="384908"/>
            <a:ext cx="85300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Fracking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1708" y="812423"/>
            <a:ext cx="42374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Growth &amp; Industry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Cecil County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New Castle County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Sussex County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Wicomico County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DAFB Civil Air Terminal</a:t>
            </a: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Site-Specific Issues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PBF Energy Rail Expansion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Dogfish Head Brewery Expansion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Seaford Multimodal Connectivity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Salisbury Multimodal Connectivity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NASA Wallops Flight Facility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Import-Export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Fracking Materials to Marcellus Shale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Crude Oil from Canada or Midwest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Grain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Midwest</a:t>
            </a:r>
          </a:p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Frozen Poultry to Russia</a:t>
            </a:r>
          </a:p>
          <a:p>
            <a:pPr>
              <a:buClr>
                <a:schemeClr val="tx2"/>
              </a:buClr>
            </a:pP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chemeClr val="tx2"/>
              </a:buClr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Enterprise Zones / Other Incentives</a:t>
            </a:r>
          </a:p>
        </p:txBody>
      </p:sp>
      <p:sp>
        <p:nvSpPr>
          <p:cNvPr id="37" name="Oval 36"/>
          <p:cNvSpPr/>
          <p:nvPr/>
        </p:nvSpPr>
        <p:spPr>
          <a:xfrm>
            <a:off x="228600" y="812423"/>
            <a:ext cx="533400" cy="381000"/>
          </a:xfrm>
          <a:prstGeom prst="ellips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07917"/>
            <a:ext cx="513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Areas of Opportunity (from Outreach):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6849" y="2468977"/>
            <a:ext cx="381000" cy="344115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Notched Right Arrow 37"/>
          <p:cNvSpPr/>
          <p:nvPr/>
        </p:nvSpPr>
        <p:spPr>
          <a:xfrm rot="20179652">
            <a:off x="99605" y="4480478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Notched Right Arrow 37"/>
          <p:cNvSpPr/>
          <p:nvPr/>
        </p:nvSpPr>
        <p:spPr>
          <a:xfrm rot="13307500">
            <a:off x="5684850" y="246883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Notched Right Arrow 37"/>
          <p:cNvSpPr/>
          <p:nvPr/>
        </p:nvSpPr>
        <p:spPr>
          <a:xfrm rot="20179652">
            <a:off x="6099550" y="4306633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20082179">
            <a:off x="6103566" y="446803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00910" y="363378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7150" y="592151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31569" y="380761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92950" y="405457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44212" y="462309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62817" y="437544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02519" y="412540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6008" y="37338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0000" y="31590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72789" y="296265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092950" y="5324943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711950" y="6165850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733744" y="4054576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622911" y="3432076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96080" y="2210642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36606" y="1943690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258191" y="1924639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181850" y="813012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531767" y="438962"/>
            <a:ext cx="379268" cy="2286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81865" y="6028560"/>
            <a:ext cx="465859" cy="309583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564555">
            <a:off x="5086051" y="701495"/>
            <a:ext cx="97088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Crude Oil</a:t>
            </a:r>
          </a:p>
        </p:txBody>
      </p:sp>
      <p:sp>
        <p:nvSpPr>
          <p:cNvPr id="72" name="Notched Right Arrow 37"/>
          <p:cNvSpPr/>
          <p:nvPr/>
        </p:nvSpPr>
        <p:spPr>
          <a:xfrm rot="2700000">
            <a:off x="5288878" y="523467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462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1" grpId="0" animBg="1"/>
      <p:bldP spid="42" grpId="0" animBg="1"/>
      <p:bldP spid="43" grpId="0"/>
      <p:bldP spid="3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2220432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Scenario Development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0073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Scenario Planning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00200"/>
            <a:ext cx="83856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Performance Based Approach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Include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performance measures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guide freight-related transportation decisions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en-US" sz="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Retain consistency w/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National Freight Strategic Plan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en-US" sz="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Tie each measure to each goal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indicate how well the system is achieving that goal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en-US" sz="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Reflect measures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conditions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of infrastructure and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service performance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en-US" sz="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Reflect outcomes that are directly important 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system users and the general public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endParaRPr lang="en-US" sz="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Avoid measures that are not of direct importance to users or the general public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149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Scenario Planning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00200"/>
            <a:ext cx="83856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Economic Evaluation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Qualitative screening relative to scenario-specific issues</a:t>
            </a:r>
          </a:p>
          <a:p>
            <a:pPr marL="800100" lvl="2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low-medium-high levels of impact</a:t>
            </a:r>
          </a:p>
          <a:p>
            <a:pPr marL="800100" lvl="2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global factors or unknowns vs. potential for “missed” opportunities</a:t>
            </a:r>
            <a:endParaRPr lang="en-US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Address industry-specific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impacts of changes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in: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Freight costs, availability, reliability, and time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Related impacts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 jobs and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payrolls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Secondary / multiplier effects on jobs </a:t>
            </a:r>
            <a:r>
              <a:rPr 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payrolls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Secondary / multiplier effects on fiscal and tax impacts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Add’l research:  cost of goods movement as a % of overall costs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Add’l research:  industry-specific elasticities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(e.g., tourist impact vs. congestion)</a:t>
            </a:r>
          </a:p>
        </p:txBody>
      </p:sp>
    </p:spTree>
    <p:extLst>
      <p:ext uri="{BB962C8B-B14F-4D97-AF65-F5344CB8AC3E}">
        <p14:creationId xmlns="" xmlns:p14="http://schemas.microsoft.com/office/powerpoint/2010/main" val="225318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77" y="526409"/>
            <a:ext cx="8458200" cy="6858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Agenda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75" t="17472" r="13784" b="11693"/>
          <a:stretch/>
        </p:blipFill>
        <p:spPr>
          <a:xfrm>
            <a:off x="6157519" y="4419599"/>
            <a:ext cx="2560561" cy="196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59" y="195233"/>
            <a:ext cx="2538434" cy="16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38" t="21433" r="9036" b="23967"/>
          <a:stretch/>
        </p:blipFill>
        <p:spPr>
          <a:xfrm>
            <a:off x="4269998" y="1729394"/>
            <a:ext cx="3586622" cy="1792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9" t="8566" b="8581"/>
          <a:stretch/>
        </p:blipFill>
        <p:spPr>
          <a:xfrm>
            <a:off x="6542121" y="3069881"/>
            <a:ext cx="2467412" cy="182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254" y="1119231"/>
            <a:ext cx="8153400" cy="40005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rabicPeriod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is the Delmarva Freight Study?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Moving Ahead for  Progress in the 21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Century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rabicPeriod"/>
            </a:pPr>
            <a:r>
              <a:rPr lang="en-US" sz="800" dirty="0" smtClean="0">
                <a:latin typeface="Calibri" pitchFamily="34" charset="0"/>
                <a:cs typeface="Calibri" pitchFamily="34" charset="0"/>
              </a:rPr>
              <a:t>                          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MAP-21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2. Efforts to date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Economic/Industry Factors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Data Collection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Development of CUBE Cargo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3. Possible Scenarios/Document Development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4. Next Steps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828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Scenario Planning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00200"/>
            <a:ext cx="8385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Cube Cargo Evaluation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Potential Measures of Effectiveness include: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Travel Time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Market by Mode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Level of Service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Delay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Transportation Cost by commodity and mode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Emissions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Truck Volumes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on Roadways</a:t>
            </a:r>
          </a:p>
          <a:p>
            <a:pPr marL="800100" lvl="1" indent="-342900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Freight Demand by Mode</a:t>
            </a:r>
          </a:p>
          <a:p>
            <a:pPr marL="342900" lvl="1" indent="-342900"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Add’l research:  Cost assumptions for freight movement by mode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952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39233" y="583603"/>
            <a:ext cx="484313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Potential Scenarios: Two Types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71" t="2591" r="19617" b="6150"/>
          <a:stretch/>
        </p:blipFill>
        <p:spPr>
          <a:xfrm>
            <a:off x="5285064" y="508867"/>
            <a:ext cx="3782736" cy="625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639389" y="4873079"/>
            <a:ext cx="228600" cy="22860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867989" y="5257800"/>
            <a:ext cx="264048" cy="127397"/>
          </a:xfrm>
          <a:prstGeom prst="wedgeRectCallout">
            <a:avLst>
              <a:gd name="adj1" fmla="val -62822"/>
              <a:gd name="adj2" fmla="val -177552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NASA</a:t>
            </a:r>
            <a:endParaRPr lang="en-US" sz="800" dirty="0"/>
          </a:p>
        </p:txBody>
      </p:sp>
      <p:sp>
        <p:nvSpPr>
          <p:cNvPr id="11" name="Rectangular Callout 10"/>
          <p:cNvSpPr/>
          <p:nvPr/>
        </p:nvSpPr>
        <p:spPr>
          <a:xfrm>
            <a:off x="8175585" y="1970233"/>
            <a:ext cx="656955" cy="262733"/>
          </a:xfrm>
          <a:prstGeom prst="wedgeRectCallout">
            <a:avLst>
              <a:gd name="adj1" fmla="val -95467"/>
              <a:gd name="adj2" fmla="val 149551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Dogfish Head</a:t>
            </a:r>
          </a:p>
          <a:p>
            <a:pPr algn="ctr"/>
            <a:r>
              <a:rPr lang="en-US" sz="800" dirty="0" smtClean="0"/>
              <a:t>Brewery</a:t>
            </a:r>
            <a:endParaRPr lang="en-US" sz="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753689" y="1146572"/>
            <a:ext cx="557214" cy="127397"/>
          </a:xfrm>
          <a:prstGeom prst="wedgeRectCallout">
            <a:avLst>
              <a:gd name="adj1" fmla="val -69399"/>
              <a:gd name="adj2" fmla="val -280355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/>
              <a:t>PBF Energy</a:t>
            </a:r>
            <a:endParaRPr lang="en-US" sz="800" dirty="0"/>
          </a:p>
        </p:txBody>
      </p:sp>
      <p:sp>
        <p:nvSpPr>
          <p:cNvPr id="13" name="Notched Right Arrow 37"/>
          <p:cNvSpPr/>
          <p:nvPr/>
        </p:nvSpPr>
        <p:spPr>
          <a:xfrm rot="20179652">
            <a:off x="8328697" y="6094561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082179">
            <a:off x="7760784" y="630214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Poultry</a:t>
            </a:r>
          </a:p>
        </p:txBody>
      </p:sp>
      <p:sp>
        <p:nvSpPr>
          <p:cNvPr id="15" name="Notched Right Arrow 37"/>
          <p:cNvSpPr/>
          <p:nvPr/>
        </p:nvSpPr>
        <p:spPr>
          <a:xfrm rot="20179652">
            <a:off x="6099550" y="4306633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82179">
            <a:off x="6103566" y="446803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</a:p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</a:t>
            </a:r>
          </a:p>
        </p:txBody>
      </p:sp>
      <p:sp>
        <p:nvSpPr>
          <p:cNvPr id="17" name="TextBox 16"/>
          <p:cNvSpPr txBox="1"/>
          <p:nvPr/>
        </p:nvSpPr>
        <p:spPr>
          <a:xfrm rot="2564555">
            <a:off x="5086051" y="701495"/>
            <a:ext cx="97088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Crude Oil</a:t>
            </a:r>
          </a:p>
        </p:txBody>
      </p:sp>
      <p:sp>
        <p:nvSpPr>
          <p:cNvPr id="18" name="Notched Right Arrow 37"/>
          <p:cNvSpPr/>
          <p:nvPr/>
        </p:nvSpPr>
        <p:spPr>
          <a:xfrm rot="2700000">
            <a:off x="5288878" y="523467"/>
            <a:ext cx="674310" cy="229948"/>
          </a:xfrm>
          <a:custGeom>
            <a:avLst/>
            <a:gdLst>
              <a:gd name="connsiteX0" fmla="*/ 0 w 837143"/>
              <a:gd name="connsiteY0" fmla="*/ 165426 h 661703"/>
              <a:gd name="connsiteX1" fmla="*/ 506292 w 837143"/>
              <a:gd name="connsiteY1" fmla="*/ 16542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06292 w 837143"/>
              <a:gd name="connsiteY5" fmla="*/ 49627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2492 w 837143"/>
              <a:gd name="connsiteY1" fmla="*/ 17018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346126 w 837143"/>
              <a:gd name="connsiteY6" fmla="*/ 458641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0522 w 837143"/>
              <a:gd name="connsiteY6" fmla="*/ 437634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413742 w 837143"/>
              <a:gd name="connsiteY6" fmla="*/ 420129 h 661703"/>
              <a:gd name="connsiteX7" fmla="*/ 252752 w 837143"/>
              <a:gd name="connsiteY7" fmla="*/ 444637 h 661703"/>
              <a:gd name="connsiteX8" fmla="*/ 0 w 837143"/>
              <a:gd name="connsiteY8" fmla="*/ 496277 h 661703"/>
              <a:gd name="connsiteX9" fmla="*/ 165426 w 837143"/>
              <a:gd name="connsiteY9" fmla="*/ 330852 h 661703"/>
              <a:gd name="connsiteX10" fmla="*/ 0 w 837143"/>
              <a:gd name="connsiteY10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252752 w 837143"/>
              <a:gd name="connsiteY6" fmla="*/ 444637 h 661703"/>
              <a:gd name="connsiteX7" fmla="*/ 0 w 837143"/>
              <a:gd name="connsiteY7" fmla="*/ 496277 h 661703"/>
              <a:gd name="connsiteX8" fmla="*/ 165426 w 837143"/>
              <a:gd name="connsiteY8" fmla="*/ 330852 h 661703"/>
              <a:gd name="connsiteX9" fmla="*/ 0 w 837143"/>
              <a:gd name="connsiteY9" fmla="*/ 165426 h 661703"/>
              <a:gd name="connsiteX0" fmla="*/ 0 w 837143"/>
              <a:gd name="connsiteY0" fmla="*/ 165426 h 661703"/>
              <a:gd name="connsiteX1" fmla="*/ 596779 w 837143"/>
              <a:gd name="connsiteY1" fmla="*/ 227339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82492 w 837143"/>
              <a:gd name="connsiteY5" fmla="*/ 439127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837143"/>
              <a:gd name="connsiteY0" fmla="*/ 165426 h 661703"/>
              <a:gd name="connsiteX1" fmla="*/ 587943 w 837143"/>
              <a:gd name="connsiteY1" fmla="*/ 276166 h 661703"/>
              <a:gd name="connsiteX2" fmla="*/ 506292 w 837143"/>
              <a:gd name="connsiteY2" fmla="*/ 0 h 661703"/>
              <a:gd name="connsiteX3" fmla="*/ 837143 w 837143"/>
              <a:gd name="connsiteY3" fmla="*/ 330852 h 661703"/>
              <a:gd name="connsiteX4" fmla="*/ 506292 w 837143"/>
              <a:gd name="connsiteY4" fmla="*/ 661703 h 661703"/>
              <a:gd name="connsiteX5" fmla="*/ 590279 w 837143"/>
              <a:gd name="connsiteY5" fmla="*/ 381691 h 661703"/>
              <a:gd name="connsiteX6" fmla="*/ 0 w 837143"/>
              <a:gd name="connsiteY6" fmla="*/ 496277 h 661703"/>
              <a:gd name="connsiteX7" fmla="*/ 165426 w 837143"/>
              <a:gd name="connsiteY7" fmla="*/ 330852 h 661703"/>
              <a:gd name="connsiteX8" fmla="*/ 0 w 837143"/>
              <a:gd name="connsiteY8" fmla="*/ 165426 h 661703"/>
              <a:gd name="connsiteX0" fmla="*/ 0 w 754176"/>
              <a:gd name="connsiteY0" fmla="*/ 165426 h 661703"/>
              <a:gd name="connsiteX1" fmla="*/ 587943 w 754176"/>
              <a:gd name="connsiteY1" fmla="*/ 276166 h 661703"/>
              <a:gd name="connsiteX2" fmla="*/ 506292 w 754176"/>
              <a:gd name="connsiteY2" fmla="*/ 0 h 661703"/>
              <a:gd name="connsiteX3" fmla="*/ 754176 w 754176"/>
              <a:gd name="connsiteY3" fmla="*/ 337754 h 661703"/>
              <a:gd name="connsiteX4" fmla="*/ 506292 w 754176"/>
              <a:gd name="connsiteY4" fmla="*/ 661703 h 661703"/>
              <a:gd name="connsiteX5" fmla="*/ 590279 w 754176"/>
              <a:gd name="connsiteY5" fmla="*/ 381691 h 661703"/>
              <a:gd name="connsiteX6" fmla="*/ 0 w 754176"/>
              <a:gd name="connsiteY6" fmla="*/ 496277 h 661703"/>
              <a:gd name="connsiteX7" fmla="*/ 165426 w 754176"/>
              <a:gd name="connsiteY7" fmla="*/ 330852 h 661703"/>
              <a:gd name="connsiteX8" fmla="*/ 0 w 754176"/>
              <a:gd name="connsiteY8" fmla="*/ 165426 h 661703"/>
              <a:gd name="connsiteX0" fmla="*/ 0 w 754176"/>
              <a:gd name="connsiteY0" fmla="*/ 83286 h 579563"/>
              <a:gd name="connsiteX1" fmla="*/ 587943 w 754176"/>
              <a:gd name="connsiteY1" fmla="*/ 194026 h 579563"/>
              <a:gd name="connsiteX2" fmla="*/ 570540 w 754176"/>
              <a:gd name="connsiteY2" fmla="*/ -1 h 579563"/>
              <a:gd name="connsiteX3" fmla="*/ 754176 w 754176"/>
              <a:gd name="connsiteY3" fmla="*/ 255614 h 579563"/>
              <a:gd name="connsiteX4" fmla="*/ 506292 w 754176"/>
              <a:gd name="connsiteY4" fmla="*/ 579563 h 579563"/>
              <a:gd name="connsiteX5" fmla="*/ 590279 w 754176"/>
              <a:gd name="connsiteY5" fmla="*/ 299551 h 579563"/>
              <a:gd name="connsiteX6" fmla="*/ 0 w 754176"/>
              <a:gd name="connsiteY6" fmla="*/ 414137 h 579563"/>
              <a:gd name="connsiteX7" fmla="*/ 165426 w 754176"/>
              <a:gd name="connsiteY7" fmla="*/ 248712 h 579563"/>
              <a:gd name="connsiteX8" fmla="*/ 0 w 754176"/>
              <a:gd name="connsiteY8" fmla="*/ 83286 h 579563"/>
              <a:gd name="connsiteX0" fmla="*/ 0 w 754176"/>
              <a:gd name="connsiteY0" fmla="*/ 83288 h 473192"/>
              <a:gd name="connsiteX1" fmla="*/ 587943 w 754176"/>
              <a:gd name="connsiteY1" fmla="*/ 194028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90279 w 754176"/>
              <a:gd name="connsiteY5" fmla="*/ 299553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83286 h 473192"/>
              <a:gd name="connsiteX1" fmla="*/ 528999 w 754176"/>
              <a:gd name="connsiteY1" fmla="*/ 165907 h 473192"/>
              <a:gd name="connsiteX2" fmla="*/ 570540 w 754176"/>
              <a:gd name="connsiteY2" fmla="*/ -1 h 473192"/>
              <a:gd name="connsiteX3" fmla="*/ 754176 w 754176"/>
              <a:gd name="connsiteY3" fmla="*/ 255614 h 473192"/>
              <a:gd name="connsiteX4" fmla="*/ 567269 w 754176"/>
              <a:gd name="connsiteY4" fmla="*/ 473191 h 473192"/>
              <a:gd name="connsiteX5" fmla="*/ 590279 w 754176"/>
              <a:gd name="connsiteY5" fmla="*/ 299551 h 473192"/>
              <a:gd name="connsiteX6" fmla="*/ 0 w 754176"/>
              <a:gd name="connsiteY6" fmla="*/ 414137 h 473192"/>
              <a:gd name="connsiteX7" fmla="*/ 165426 w 754176"/>
              <a:gd name="connsiteY7" fmla="*/ 248712 h 473192"/>
              <a:gd name="connsiteX8" fmla="*/ 0 w 754176"/>
              <a:gd name="connsiteY8" fmla="*/ 83286 h 473192"/>
              <a:gd name="connsiteX0" fmla="*/ 0 w 754176"/>
              <a:gd name="connsiteY0" fmla="*/ 83288 h 473192"/>
              <a:gd name="connsiteX1" fmla="*/ 528999 w 754176"/>
              <a:gd name="connsiteY1" fmla="*/ 165909 h 473192"/>
              <a:gd name="connsiteX2" fmla="*/ 570540 w 754176"/>
              <a:gd name="connsiteY2" fmla="*/ 1 h 473192"/>
              <a:gd name="connsiteX3" fmla="*/ 754176 w 754176"/>
              <a:gd name="connsiteY3" fmla="*/ 255616 h 473192"/>
              <a:gd name="connsiteX4" fmla="*/ 567269 w 754176"/>
              <a:gd name="connsiteY4" fmla="*/ 473193 h 473192"/>
              <a:gd name="connsiteX5" fmla="*/ 529525 w 754176"/>
              <a:gd name="connsiteY5" fmla="*/ 322960 h 473192"/>
              <a:gd name="connsiteX6" fmla="*/ 0 w 754176"/>
              <a:gd name="connsiteY6" fmla="*/ 414139 h 473192"/>
              <a:gd name="connsiteX7" fmla="*/ 165426 w 754176"/>
              <a:gd name="connsiteY7" fmla="*/ 248714 h 473192"/>
              <a:gd name="connsiteX8" fmla="*/ 0 w 754176"/>
              <a:gd name="connsiteY8" fmla="*/ 83288 h 473192"/>
              <a:gd name="connsiteX0" fmla="*/ 0 w 754176"/>
              <a:gd name="connsiteY0" fmla="*/ 51022 h 440928"/>
              <a:gd name="connsiteX1" fmla="*/ 528999 w 754176"/>
              <a:gd name="connsiteY1" fmla="*/ 133643 h 440928"/>
              <a:gd name="connsiteX2" fmla="*/ 520802 w 754176"/>
              <a:gd name="connsiteY2" fmla="*/ -1 h 440928"/>
              <a:gd name="connsiteX3" fmla="*/ 754176 w 754176"/>
              <a:gd name="connsiteY3" fmla="*/ 223350 h 440928"/>
              <a:gd name="connsiteX4" fmla="*/ 567269 w 754176"/>
              <a:gd name="connsiteY4" fmla="*/ 440927 h 440928"/>
              <a:gd name="connsiteX5" fmla="*/ 529525 w 754176"/>
              <a:gd name="connsiteY5" fmla="*/ 290694 h 440928"/>
              <a:gd name="connsiteX6" fmla="*/ 0 w 754176"/>
              <a:gd name="connsiteY6" fmla="*/ 381873 h 440928"/>
              <a:gd name="connsiteX7" fmla="*/ 165426 w 754176"/>
              <a:gd name="connsiteY7" fmla="*/ 216448 h 440928"/>
              <a:gd name="connsiteX8" fmla="*/ 0 w 754176"/>
              <a:gd name="connsiteY8" fmla="*/ 51022 h 440928"/>
              <a:gd name="connsiteX0" fmla="*/ 0 w 754176"/>
              <a:gd name="connsiteY0" fmla="*/ 51024 h 425985"/>
              <a:gd name="connsiteX1" fmla="*/ 528999 w 754176"/>
              <a:gd name="connsiteY1" fmla="*/ 133645 h 425985"/>
              <a:gd name="connsiteX2" fmla="*/ 520802 w 754176"/>
              <a:gd name="connsiteY2" fmla="*/ 1 h 425985"/>
              <a:gd name="connsiteX3" fmla="*/ 754176 w 754176"/>
              <a:gd name="connsiteY3" fmla="*/ 223352 h 425985"/>
              <a:gd name="connsiteX4" fmla="*/ 536695 w 754176"/>
              <a:gd name="connsiteY4" fmla="*/ 425986 h 425985"/>
              <a:gd name="connsiteX5" fmla="*/ 529525 w 754176"/>
              <a:gd name="connsiteY5" fmla="*/ 290696 h 425985"/>
              <a:gd name="connsiteX6" fmla="*/ 0 w 754176"/>
              <a:gd name="connsiteY6" fmla="*/ 381875 h 425985"/>
              <a:gd name="connsiteX7" fmla="*/ 165426 w 754176"/>
              <a:gd name="connsiteY7" fmla="*/ 216450 h 425985"/>
              <a:gd name="connsiteX8" fmla="*/ 0 w 754176"/>
              <a:gd name="connsiteY8" fmla="*/ 51024 h 425985"/>
              <a:gd name="connsiteX0" fmla="*/ 0 w 806933"/>
              <a:gd name="connsiteY0" fmla="*/ 51022 h 425985"/>
              <a:gd name="connsiteX1" fmla="*/ 528999 w 806933"/>
              <a:gd name="connsiteY1" fmla="*/ 133643 h 425985"/>
              <a:gd name="connsiteX2" fmla="*/ 520802 w 806933"/>
              <a:gd name="connsiteY2" fmla="*/ -1 h 425985"/>
              <a:gd name="connsiteX3" fmla="*/ 806933 w 806933"/>
              <a:gd name="connsiteY3" fmla="*/ 222413 h 425985"/>
              <a:gd name="connsiteX4" fmla="*/ 536695 w 806933"/>
              <a:gd name="connsiteY4" fmla="*/ 425984 h 425985"/>
              <a:gd name="connsiteX5" fmla="*/ 529525 w 806933"/>
              <a:gd name="connsiteY5" fmla="*/ 290694 h 425985"/>
              <a:gd name="connsiteX6" fmla="*/ 0 w 806933"/>
              <a:gd name="connsiteY6" fmla="*/ 381873 h 425985"/>
              <a:gd name="connsiteX7" fmla="*/ 165426 w 806933"/>
              <a:gd name="connsiteY7" fmla="*/ 216448 h 425985"/>
              <a:gd name="connsiteX8" fmla="*/ 0 w 806933"/>
              <a:gd name="connsiteY8" fmla="*/ 51022 h 425985"/>
              <a:gd name="connsiteX0" fmla="*/ 0 w 806933"/>
              <a:gd name="connsiteY0" fmla="*/ 51024 h 425985"/>
              <a:gd name="connsiteX1" fmla="*/ 528999 w 806933"/>
              <a:gd name="connsiteY1" fmla="*/ 133645 h 425985"/>
              <a:gd name="connsiteX2" fmla="*/ 520802 w 806933"/>
              <a:gd name="connsiteY2" fmla="*/ 1 h 425985"/>
              <a:gd name="connsiteX3" fmla="*/ 806933 w 806933"/>
              <a:gd name="connsiteY3" fmla="*/ 222415 h 425985"/>
              <a:gd name="connsiteX4" fmla="*/ 536695 w 806933"/>
              <a:gd name="connsiteY4" fmla="*/ 425986 h 425985"/>
              <a:gd name="connsiteX5" fmla="*/ 529525 w 806933"/>
              <a:gd name="connsiteY5" fmla="*/ 290696 h 425985"/>
              <a:gd name="connsiteX6" fmla="*/ 50704 w 806933"/>
              <a:gd name="connsiteY6" fmla="*/ 345572 h 425985"/>
              <a:gd name="connsiteX7" fmla="*/ 165426 w 806933"/>
              <a:gd name="connsiteY7" fmla="*/ 216450 h 425985"/>
              <a:gd name="connsiteX8" fmla="*/ 0 w 806933"/>
              <a:gd name="connsiteY8" fmla="*/ 51024 h 425985"/>
              <a:gd name="connsiteX0" fmla="*/ 0 w 765766"/>
              <a:gd name="connsiteY0" fmla="*/ 98567 h 425985"/>
              <a:gd name="connsiteX1" fmla="*/ 487832 w 765766"/>
              <a:gd name="connsiteY1" fmla="*/ 133643 h 425985"/>
              <a:gd name="connsiteX2" fmla="*/ 479635 w 765766"/>
              <a:gd name="connsiteY2" fmla="*/ -1 h 425985"/>
              <a:gd name="connsiteX3" fmla="*/ 765766 w 765766"/>
              <a:gd name="connsiteY3" fmla="*/ 222413 h 425985"/>
              <a:gd name="connsiteX4" fmla="*/ 495528 w 765766"/>
              <a:gd name="connsiteY4" fmla="*/ 425984 h 425985"/>
              <a:gd name="connsiteX5" fmla="*/ 488358 w 765766"/>
              <a:gd name="connsiteY5" fmla="*/ 290694 h 425985"/>
              <a:gd name="connsiteX6" fmla="*/ 9537 w 765766"/>
              <a:gd name="connsiteY6" fmla="*/ 345570 h 425985"/>
              <a:gd name="connsiteX7" fmla="*/ 124259 w 765766"/>
              <a:gd name="connsiteY7" fmla="*/ 216448 h 425985"/>
              <a:gd name="connsiteX8" fmla="*/ 0 w 765766"/>
              <a:gd name="connsiteY8" fmla="*/ 98567 h 425985"/>
              <a:gd name="connsiteX0" fmla="*/ 0 w 681201"/>
              <a:gd name="connsiteY0" fmla="*/ 98569 h 425985"/>
              <a:gd name="connsiteX1" fmla="*/ 487832 w 681201"/>
              <a:gd name="connsiteY1" fmla="*/ 133645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358 w 681201"/>
              <a:gd name="connsiteY5" fmla="*/ 290696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  <a:gd name="connsiteX0" fmla="*/ 0 w 681201"/>
              <a:gd name="connsiteY0" fmla="*/ 98567 h 425985"/>
              <a:gd name="connsiteX1" fmla="*/ 487832 w 681201"/>
              <a:gd name="connsiteY1" fmla="*/ 133643 h 425985"/>
              <a:gd name="connsiteX2" fmla="*/ 479635 w 681201"/>
              <a:gd name="connsiteY2" fmla="*/ -1 h 425985"/>
              <a:gd name="connsiteX3" fmla="*/ 681201 w 681201"/>
              <a:gd name="connsiteY3" fmla="*/ 202595 h 425985"/>
              <a:gd name="connsiteX4" fmla="*/ 495528 w 681201"/>
              <a:gd name="connsiteY4" fmla="*/ 425984 h 425985"/>
              <a:gd name="connsiteX5" fmla="*/ 488510 w 681201"/>
              <a:gd name="connsiteY5" fmla="*/ 257100 h 425985"/>
              <a:gd name="connsiteX6" fmla="*/ 9537 w 681201"/>
              <a:gd name="connsiteY6" fmla="*/ 345570 h 425985"/>
              <a:gd name="connsiteX7" fmla="*/ 124259 w 681201"/>
              <a:gd name="connsiteY7" fmla="*/ 216448 h 425985"/>
              <a:gd name="connsiteX8" fmla="*/ 0 w 681201"/>
              <a:gd name="connsiteY8" fmla="*/ 98567 h 425985"/>
              <a:gd name="connsiteX0" fmla="*/ 0 w 681201"/>
              <a:gd name="connsiteY0" fmla="*/ 98569 h 425985"/>
              <a:gd name="connsiteX1" fmla="*/ 487681 w 681201"/>
              <a:gd name="connsiteY1" fmla="*/ 167239 h 425985"/>
              <a:gd name="connsiteX2" fmla="*/ 479635 w 681201"/>
              <a:gd name="connsiteY2" fmla="*/ 1 h 425985"/>
              <a:gd name="connsiteX3" fmla="*/ 681201 w 681201"/>
              <a:gd name="connsiteY3" fmla="*/ 202597 h 425985"/>
              <a:gd name="connsiteX4" fmla="*/ 495528 w 681201"/>
              <a:gd name="connsiteY4" fmla="*/ 425986 h 425985"/>
              <a:gd name="connsiteX5" fmla="*/ 488510 w 681201"/>
              <a:gd name="connsiteY5" fmla="*/ 257102 h 425985"/>
              <a:gd name="connsiteX6" fmla="*/ 9537 w 681201"/>
              <a:gd name="connsiteY6" fmla="*/ 345572 h 425985"/>
              <a:gd name="connsiteX7" fmla="*/ 124259 w 681201"/>
              <a:gd name="connsiteY7" fmla="*/ 216450 h 425985"/>
              <a:gd name="connsiteX8" fmla="*/ 0 w 681201"/>
              <a:gd name="connsiteY8" fmla="*/ 98569 h 42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201" h="425985">
                <a:moveTo>
                  <a:pt x="0" y="98569"/>
                </a:moveTo>
                <a:lnTo>
                  <a:pt x="487681" y="167239"/>
                </a:lnTo>
                <a:lnTo>
                  <a:pt x="479635" y="1"/>
                </a:lnTo>
                <a:lnTo>
                  <a:pt x="681201" y="202597"/>
                </a:lnTo>
                <a:lnTo>
                  <a:pt x="495528" y="425986"/>
                </a:lnTo>
                <a:lnTo>
                  <a:pt x="488510" y="257102"/>
                </a:lnTo>
                <a:lnTo>
                  <a:pt x="9537" y="345572"/>
                </a:lnTo>
                <a:lnTo>
                  <a:pt x="124259" y="216450"/>
                </a:lnTo>
                <a:lnTo>
                  <a:pt x="0" y="985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ular Callout 23"/>
          <p:cNvSpPr/>
          <p:nvPr/>
        </p:nvSpPr>
        <p:spPr>
          <a:xfrm>
            <a:off x="5963369" y="307381"/>
            <a:ext cx="416661" cy="262733"/>
          </a:xfrm>
          <a:prstGeom prst="wedgeRectCallout">
            <a:avLst>
              <a:gd name="adj1" fmla="val 81024"/>
              <a:gd name="adj2" fmla="val 124884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8363400" y="2816823"/>
            <a:ext cx="656955" cy="262733"/>
          </a:xfrm>
          <a:prstGeom prst="wedgeRectCallout">
            <a:avLst>
              <a:gd name="adj1" fmla="val -51368"/>
              <a:gd name="adj2" fmla="val 101308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River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 Plant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733418" y="1204781"/>
            <a:ext cx="566178" cy="262733"/>
          </a:xfrm>
          <a:prstGeom prst="wedgeRectCallout">
            <a:avLst>
              <a:gd name="adj1" fmla="val -77695"/>
              <a:gd name="adj2" fmla="val 139213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Delmarva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7183407" y="6241123"/>
            <a:ext cx="684582" cy="262733"/>
          </a:xfrm>
          <a:prstGeom prst="wedgeRectCallout">
            <a:avLst>
              <a:gd name="adj1" fmla="val -112263"/>
              <a:gd name="adj2" fmla="val 104933"/>
            </a:avLst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 Charles</a:t>
            </a:r>
          </a:p>
          <a:p>
            <a:pPr algn="ctr"/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Car Float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45" y="1310352"/>
            <a:ext cx="579283" cy="4422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45" y="6333082"/>
            <a:ext cx="579283" cy="4422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01" y="127866"/>
            <a:ext cx="579283" cy="4422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73" y="-13207"/>
            <a:ext cx="579283" cy="44224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3355596"/>
            <a:ext cx="3420103" cy="25237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Factors to </a:t>
            </a:r>
            <a:r>
              <a:rPr lang="en-US" sz="2400" b="1" u="sng" dirty="0" smtClean="0"/>
              <a:t>React to </a:t>
            </a:r>
            <a:r>
              <a:rPr lang="en-US" sz="2400" b="1" dirty="0" smtClean="0"/>
              <a:t>.  .  .</a:t>
            </a:r>
          </a:p>
          <a:p>
            <a:endParaRPr lang="en-US" sz="800" b="1" dirty="0" smtClean="0"/>
          </a:p>
          <a:p>
            <a:r>
              <a:rPr lang="en-US" b="1" dirty="0" smtClean="0"/>
              <a:t>Rail Service Loss</a:t>
            </a:r>
          </a:p>
          <a:p>
            <a:r>
              <a:rPr lang="en-US" b="1" dirty="0" smtClean="0"/>
              <a:t>Port Expansion or Market Shifts</a:t>
            </a:r>
          </a:p>
          <a:p>
            <a:r>
              <a:rPr lang="en-US" b="1" dirty="0" smtClean="0"/>
              <a:t>Post-</a:t>
            </a:r>
            <a:r>
              <a:rPr lang="en-US" b="1" dirty="0" err="1" smtClean="0"/>
              <a:t>Panamax</a:t>
            </a:r>
            <a:r>
              <a:rPr lang="en-US" b="1" dirty="0" smtClean="0"/>
              <a:t> Impacts</a:t>
            </a:r>
          </a:p>
          <a:p>
            <a:r>
              <a:rPr lang="en-US" b="1" dirty="0" smtClean="0"/>
              <a:t>Inland Waterway Loss</a:t>
            </a:r>
          </a:p>
          <a:p>
            <a:r>
              <a:rPr lang="en-US" b="1" dirty="0" smtClean="0"/>
              <a:t>Truck Transportation Costs</a:t>
            </a:r>
          </a:p>
          <a:p>
            <a:r>
              <a:rPr lang="en-US" b="1" dirty="0" smtClean="0"/>
              <a:t>Energy Market Trends (Coal</a:t>
            </a:r>
            <a:r>
              <a:rPr lang="en-US" b="1" smtClean="0"/>
              <a:t>, Oil) </a:t>
            </a:r>
            <a:endParaRPr lang="en-US" b="1" dirty="0" smtClean="0"/>
          </a:p>
          <a:p>
            <a:r>
              <a:rPr lang="en-US" b="1" dirty="0" smtClean="0"/>
              <a:t>Fulfillment Services Trends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34498" y="3356994"/>
            <a:ext cx="3377848" cy="25237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Factors to </a:t>
            </a:r>
            <a:r>
              <a:rPr lang="en-US" sz="2400" b="1" u="sng" dirty="0" smtClean="0"/>
              <a:t>Influence</a:t>
            </a:r>
            <a:r>
              <a:rPr lang="en-US" sz="2400" b="1" dirty="0" smtClean="0"/>
              <a:t> .  .  .</a:t>
            </a:r>
          </a:p>
          <a:p>
            <a:endParaRPr lang="en-US" sz="800" b="1" dirty="0" smtClean="0"/>
          </a:p>
          <a:p>
            <a:r>
              <a:rPr lang="en-US" b="1" dirty="0" smtClean="0"/>
              <a:t>Rail Service Efficiencies</a:t>
            </a:r>
          </a:p>
          <a:p>
            <a:r>
              <a:rPr lang="en-US" b="1" dirty="0" smtClean="0"/>
              <a:t>Intermodal Infrastructure</a:t>
            </a:r>
          </a:p>
          <a:p>
            <a:r>
              <a:rPr lang="en-US" b="1" dirty="0" smtClean="0"/>
              <a:t>Port Access Enhancements</a:t>
            </a:r>
          </a:p>
          <a:p>
            <a:r>
              <a:rPr lang="en-US" b="1" dirty="0" smtClean="0"/>
              <a:t>Infrastructure Preservation</a:t>
            </a:r>
          </a:p>
          <a:p>
            <a:r>
              <a:rPr lang="en-US" b="1" dirty="0" smtClean="0"/>
              <a:t>Truck Transportation Policies</a:t>
            </a:r>
          </a:p>
          <a:p>
            <a:r>
              <a:rPr lang="en-US" b="1" dirty="0" smtClean="0"/>
              <a:t>Freight Network Connectivity</a:t>
            </a:r>
          </a:p>
          <a:p>
            <a:r>
              <a:rPr lang="en-US" b="1" dirty="0" smtClean="0"/>
              <a:t>Land Use Preservation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5813" y="1216403"/>
            <a:ext cx="1524776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POLICIES</a:t>
            </a:r>
          </a:p>
          <a:p>
            <a:pPr algn="ctr"/>
            <a:r>
              <a:rPr lang="en-US" sz="2400" b="1" dirty="0" smtClean="0"/>
              <a:t>&amp;</a:t>
            </a:r>
          </a:p>
          <a:p>
            <a:pPr algn="ctr"/>
            <a:r>
              <a:rPr lang="en-US" sz="2400" b="1" dirty="0" smtClean="0"/>
              <a:t>PROJECTS</a:t>
            </a:r>
            <a:endParaRPr lang="en-US" sz="2400" b="1" dirty="0"/>
          </a:p>
        </p:txBody>
      </p:sp>
      <p:sp>
        <p:nvSpPr>
          <p:cNvPr id="36" name="Left-Right Arrow 35"/>
          <p:cNvSpPr/>
          <p:nvPr/>
        </p:nvSpPr>
        <p:spPr>
          <a:xfrm rot="18980679">
            <a:off x="1719744" y="2407640"/>
            <a:ext cx="1124124" cy="587229"/>
          </a:xfrm>
          <a:prstGeom prst="left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Left-Right Arrow 36"/>
          <p:cNvSpPr/>
          <p:nvPr/>
        </p:nvSpPr>
        <p:spPr>
          <a:xfrm rot="2769914">
            <a:off x="4439174" y="2434204"/>
            <a:ext cx="1124124" cy="587229"/>
          </a:xfrm>
          <a:prstGeom prst="leftRight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709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32108374"/>
              </p:ext>
            </p:extLst>
          </p:nvPr>
        </p:nvGraphicFramePr>
        <p:xfrm>
          <a:off x="381000" y="1676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3581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Next 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63" y="1444823"/>
            <a:ext cx="6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PART 1</a:t>
            </a:r>
            <a:endParaRPr lang="en-US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1463" y="1444823"/>
            <a:ext cx="6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PART 2</a:t>
            </a:r>
            <a:endParaRPr lang="en-US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1765177"/>
            <a:ext cx="7620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1765177"/>
            <a:ext cx="7620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2662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46407"/>
            <a:ext cx="838561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Establish Regional Advisory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558" y="1746517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MAP 21 (Section 1117):  Establish a state freight advisory committee consisting of a representative cross-section of public and private sector freight stakeholders, including representatives of ports, shippers, carriers, freight-related associations, the freight industry workforce, the transportation department of the state, and local governments.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669851"/>
            <a:ext cx="3581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Other Steps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5805" y="3243668"/>
            <a:ext cx="77617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073E87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Advise the State on </a:t>
            </a:r>
            <a:r>
              <a:rPr lang="en-US" sz="1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freight-related priorities</a:t>
            </a: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, issues, projects, and funding needs;</a:t>
            </a:r>
          </a:p>
          <a:p>
            <a:pPr marL="342900" lvl="0" indent="-342900">
              <a:spcAft>
                <a:spcPts val="1200"/>
              </a:spcAft>
              <a:buClr>
                <a:srgbClr val="073E87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Serve as a </a:t>
            </a:r>
            <a:r>
              <a:rPr lang="en-US" sz="1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forum for discussion </a:t>
            </a: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of State decisions affecting freight transportation;</a:t>
            </a:r>
          </a:p>
          <a:p>
            <a:pPr marL="342900" lvl="0" indent="-342900">
              <a:spcAft>
                <a:spcPts val="1200"/>
              </a:spcAft>
              <a:buClr>
                <a:srgbClr val="073E87"/>
              </a:buClr>
              <a:buFont typeface="Wingdings" pitchFamily="2" charset="2"/>
              <a:buChar char="v"/>
            </a:pPr>
            <a:r>
              <a:rPr lang="en-US" sz="1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Communicate and coordinate </a:t>
            </a: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regional priorities with other organizations;</a:t>
            </a:r>
          </a:p>
          <a:p>
            <a:pPr marL="342900" lvl="0" indent="-342900">
              <a:spcAft>
                <a:spcPts val="1200"/>
              </a:spcAft>
              <a:buClr>
                <a:srgbClr val="073E87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Promote the </a:t>
            </a:r>
            <a:r>
              <a:rPr lang="en-US" sz="1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sharing of information </a:t>
            </a: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between the private and public sectors on freight issues </a:t>
            </a:r>
          </a:p>
          <a:p>
            <a:pPr marL="342900" lvl="0" indent="-342900">
              <a:spcAft>
                <a:spcPts val="1200"/>
              </a:spcAft>
              <a:buClr>
                <a:srgbClr val="073E87"/>
              </a:buClr>
              <a:buFont typeface="Wingdings" pitchFamily="2" charset="2"/>
              <a:buChar char="v"/>
            </a:pPr>
            <a:r>
              <a:rPr lang="en-US" sz="16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Participate in the development of the </a:t>
            </a:r>
            <a:r>
              <a:rPr lang="en-US" sz="1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State’s Freight </a:t>
            </a:r>
            <a:r>
              <a:rPr lang="en-US" sz="1600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Plan and it’s implementation</a:t>
            </a:r>
            <a:r>
              <a:rPr lang="en-US" sz="1600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dirty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5370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362824" y="250401"/>
            <a:ext cx="3581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Other Steps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056" y="8138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Delaware Chemical Supply Chain Analysis 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735" y="125218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/>
              </a:rPr>
              <a:t>Produce detailed supply flows into Delaware’s chemical supply chains and emerging </a:t>
            </a:r>
            <a:r>
              <a:rPr lang="en-US" dirty="0">
                <a:solidFill>
                  <a:schemeClr val="tx2"/>
                </a:solidFill>
                <a:latin typeface="Calibri"/>
              </a:rPr>
              <a:t>chemical industry market trends or logistics practices to identify potential opportunities for economic development or changes in the State’s freight system that could strengthen supply chain performance. </a:t>
            </a:r>
            <a:endParaRPr lang="en-US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815" y="2597952"/>
            <a:ext cx="4676771" cy="37860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4902" y="2482458"/>
            <a:ext cx="273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Status: Pending approval from WILMAPCO Council in May 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2453" y="3659125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Potential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Supply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Chain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Analyses</a:t>
            </a:r>
          </a:p>
          <a:p>
            <a:pPr marL="342900" indent="-34290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Agriculture / Poultry</a:t>
            </a:r>
          </a:p>
          <a:p>
            <a:pPr marL="342900" indent="-34290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Secondary Traffic</a:t>
            </a:r>
          </a:p>
          <a:p>
            <a:pPr marL="342900" indent="-34290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Export-Related Locations</a:t>
            </a:r>
          </a:p>
          <a:p>
            <a:pPr marL="342900" indent="-34290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Others !</a:t>
            </a:r>
          </a:p>
          <a:p>
            <a:pPr marL="342900" indent="-34290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 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49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45378" y="1441598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Questions???</a:t>
            </a:r>
            <a:endParaRPr lang="en-US" sz="4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43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50" y="1487753"/>
            <a:ext cx="8463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multi-state, multi-MPO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effort to develop a comprehensive, multi-modal evaluation of the freight transportation system and its operations along the Delmarva Peninsula.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According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MAP-21, States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are </a:t>
            </a:r>
            <a:r>
              <a:rPr lang="en-US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highly recommended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have a freight plan which can improve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their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ability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meet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National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Freight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Policy goals &amp; objectives.</a:t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Not a requirement, but in order for some projects to be eligible for fed $, they </a:t>
            </a:r>
            <a:r>
              <a:rPr lang="en-US" sz="24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must come from a freight plan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12650" y="646814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What is the Delmarva Freight Study?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084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838200"/>
            <a:ext cx="8690418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Key Functions of Study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38561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Collect Most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Recent Commodity Flow Data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-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Transearch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FAF2, FAF3, </a:t>
            </a:r>
            <a:endParaRPr lang="en-US" sz="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1200"/>
              </a:spcAft>
            </a:pPr>
            <a:r>
              <a:rPr lang="en-US" sz="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		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Surface Transportation Board Waybill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Conduct Outreach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(Agencies, Industries &amp; Shippers)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CUBE Cargo Model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Generate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Current/Future Freight Forecasts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Multiple 		Modes (Truck, Rail, Water, Pipeline)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Analyze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Future Freight Planning Scenarios</a:t>
            </a:r>
            <a:b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endParaRPr lang="en-US" sz="2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712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098" y="649990"/>
            <a:ext cx="433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ECONOMIC/ INDUSTRY FACTORS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904" y="929828"/>
            <a:ext cx="84916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marR="13520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Freight traffic in Delmarva region is highly concentrated. </a:t>
            </a:r>
          </a:p>
          <a:p>
            <a:pPr marR="13520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Five commodity groups constitute over 70% of the region’s truck traffic.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27" t="32067" r="15152" b="11023"/>
          <a:stretch>
            <a:fillRect/>
          </a:stretch>
        </p:blipFill>
        <p:spPr bwMode="auto">
          <a:xfrm>
            <a:off x="1244008" y="2037795"/>
            <a:ext cx="6713199" cy="32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7208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375" y="1148278"/>
            <a:ext cx="4572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Demographic Data Analysis</a:t>
            </a:r>
          </a:p>
          <a:p>
            <a:r>
              <a:rPr lang="en-US" sz="2600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Commodity Flow &amp; Households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14" t="22268" r="4743" b="20079"/>
          <a:stretch/>
        </p:blipFill>
        <p:spPr bwMode="auto">
          <a:xfrm>
            <a:off x="5240583" y="1706483"/>
            <a:ext cx="3773682" cy="375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151" y="2228906"/>
            <a:ext cx="4854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Growth in Households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will</a:t>
            </a:r>
            <a:b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Drive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Internal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Peninsula Shipments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of Secondary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Traffic to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Meet the Demand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of Consumers.</a:t>
            </a:r>
            <a:b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endParaRPr lang="en-US" b="1" dirty="0" smtClean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Employment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in the Top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4 Freight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Related Industries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is over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1/3 Total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Employment,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Half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of which is in </a:t>
            </a: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Trade, Transportation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&amp; Utilities.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50" y="649990"/>
            <a:ext cx="391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ook Antiqua,Bold"/>
              </a:rPr>
              <a:t>ECONOMIC/ INDUSTRY FACTORS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0586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47" y="633297"/>
            <a:ext cx="86123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Industrial Outlook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U.S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. Spends Only 1.7% of its GDP on Transportation Infrastructure while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Canada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Spends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4% &amp; China Spends 9% </a:t>
            </a:r>
            <a:r>
              <a:rPr lang="en-US" sz="12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. (Source: KC </a:t>
            </a:r>
            <a:r>
              <a:rPr lang="en-US" sz="1200" dirty="0" err="1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Smartport</a:t>
            </a:r>
            <a:r>
              <a:rPr lang="en-US" sz="12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 Supply Chain Centered</a:t>
            </a:r>
            <a:r>
              <a:rPr lang="en-US" sz="1200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sz="1200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endParaRPr lang="en-US" sz="1200" dirty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Infrastructure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Deficiency Decreases Productivity Per Worker, Critical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Job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Opportunities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are Lost in Highly Skilled &amp; Well-Compensated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Non-Transportation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Sectors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Throughout the Economy. </a:t>
            </a:r>
            <a:r>
              <a:rPr lang="en-US" sz="1200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(Source; Report by American Society of Civil Engineers, 2011</a:t>
            </a:r>
            <a:r>
              <a:rPr lang="en-US" sz="1200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sz="1200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endParaRPr lang="en-US" sz="1200" dirty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Implications </a:t>
            </a:r>
            <a:r>
              <a:rPr lang="en-US" b="1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for Delmarva: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With the Major Congestion Issues,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Residential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Encroachment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, the Need for Improved Motor Freight, Barge &amp; Potential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Rail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is Critical, there is a Strong need to Address the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Infrastructure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Deficiencies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&amp; Provide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Support / Improvement Where Possible.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rgbClr val="073E87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Peak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Seasonal Traffic Coincides with the Need for Motor Freight Traffic to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Serve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Peak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Seasonal Population, Creates Additional Congestion Issues Related </a:t>
            </a: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to</a:t>
            </a:r>
            <a:b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Freight </a:t>
            </a:r>
            <a:r>
              <a:rPr lang="en-US" dirty="0">
                <a:solidFill>
                  <a:srgbClr val="073E87"/>
                </a:solidFill>
                <a:latin typeface="Calibri" pitchFamily="34" charset="0"/>
                <a:cs typeface="Calibri" pitchFamily="34" charset="0"/>
              </a:rPr>
              <a:t>Movement, Economic Stability &amp; Quality of Life.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8321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433" y="2121195"/>
            <a:ext cx="849877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Data Collection</a:t>
            </a:r>
            <a:b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Transearch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(IHS Global Insight)</a:t>
            </a:r>
            <a:b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FAF 2, FAF 3</a:t>
            </a:r>
            <a:b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STB Waybill (Rail)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14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7" t="10286" r="6667" b="3429"/>
          <a:stretch>
            <a:fillRect/>
          </a:stretch>
        </p:blipFill>
        <p:spPr bwMode="auto">
          <a:xfrm>
            <a:off x="1294426" y="590715"/>
            <a:ext cx="6584299" cy="492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5996" t="15554" r="72149" b="77715"/>
          <a:stretch>
            <a:fillRect/>
          </a:stretch>
        </p:blipFill>
        <p:spPr bwMode="auto">
          <a:xfrm>
            <a:off x="2516697" y="5838738"/>
            <a:ext cx="1518408" cy="36072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4805" t="12304" r="81289" b="76875"/>
          <a:stretch>
            <a:fillRect/>
          </a:stretch>
        </p:blipFill>
        <p:spPr bwMode="auto">
          <a:xfrm>
            <a:off x="4362276" y="5637402"/>
            <a:ext cx="775167" cy="67111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02554" y="2248328"/>
            <a:ext cx="3333541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Transearch</a:t>
            </a:r>
            <a:r>
              <a:rPr lang="en-US" b="1" dirty="0" smtClean="0"/>
              <a:t>   (IHS Global Insight)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4367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0000">
            <a:alpha val="25000"/>
          </a:srgbClr>
        </a:solidFill>
        <a:ln>
          <a:noFill/>
        </a:ln>
      </a:spPr>
      <a:bodyPr rtlCol="0" anchor="ctr"/>
      <a:lstStyle>
        <a:defPPr algn="ctr">
          <a:defRPr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3948</TotalTime>
  <Words>972</Words>
  <Application>Microsoft Office PowerPoint</Application>
  <PresentationFormat>On-screen Show (4:3)</PresentationFormat>
  <Paragraphs>288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Delmarva  Freight  Study</vt:lpstr>
      <vt:lpstr>Agenda</vt:lpstr>
      <vt:lpstr>Slide 3</vt:lpstr>
      <vt:lpstr>Slide 4</vt:lpstr>
      <vt:lpstr>Slide 5</vt:lpstr>
      <vt:lpstr>Slide 6</vt:lpstr>
      <vt:lpstr>Slide 7</vt:lpstr>
      <vt:lpstr>Data Collection  Transearch (IHS Global Insight) FAF 2, FAF 3 STB Waybill (Rail)</vt:lpstr>
      <vt:lpstr>Slide 9</vt:lpstr>
      <vt:lpstr>Slide 10</vt:lpstr>
      <vt:lpstr>Analysis and Stakeholder Research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Whitman, Requardt, &amp; Associates,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Ulizio, Lindsey</dc:creator>
  <cp:lastModifiedBy>Daniel Blevins</cp:lastModifiedBy>
  <cp:revision>341</cp:revision>
  <dcterms:created xsi:type="dcterms:W3CDTF">2012-09-12T17:40:35Z</dcterms:created>
  <dcterms:modified xsi:type="dcterms:W3CDTF">2013-04-29T16:45:36Z</dcterms:modified>
</cp:coreProperties>
</file>