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50" r:id="rId1"/>
  </p:sldMasterIdLst>
  <p:notesMasterIdLst>
    <p:notesMasterId r:id="rId32"/>
  </p:notesMasterIdLst>
  <p:handoutMasterIdLst>
    <p:handoutMasterId r:id="rId33"/>
  </p:handoutMasterIdLst>
  <p:sldIdLst>
    <p:sldId id="437" r:id="rId2"/>
    <p:sldId id="489" r:id="rId3"/>
    <p:sldId id="541" r:id="rId4"/>
    <p:sldId id="555" r:id="rId5"/>
    <p:sldId id="496" r:id="rId6"/>
    <p:sldId id="551" r:id="rId7"/>
    <p:sldId id="558" r:id="rId8"/>
    <p:sldId id="559" r:id="rId9"/>
    <p:sldId id="557" r:id="rId10"/>
    <p:sldId id="560" r:id="rId11"/>
    <p:sldId id="556" r:id="rId12"/>
    <p:sldId id="553" r:id="rId13"/>
    <p:sldId id="528" r:id="rId14"/>
    <p:sldId id="546" r:id="rId15"/>
    <p:sldId id="545" r:id="rId16"/>
    <p:sldId id="543" r:id="rId17"/>
    <p:sldId id="547" r:id="rId18"/>
    <p:sldId id="552" r:id="rId19"/>
    <p:sldId id="542" r:id="rId20"/>
    <p:sldId id="516" r:id="rId21"/>
    <p:sldId id="548" r:id="rId22"/>
    <p:sldId id="544" r:id="rId23"/>
    <p:sldId id="507" r:id="rId24"/>
    <p:sldId id="549" r:id="rId25"/>
    <p:sldId id="554" r:id="rId26"/>
    <p:sldId id="535" r:id="rId27"/>
    <p:sldId id="530" r:id="rId28"/>
    <p:sldId id="540" r:id="rId29"/>
    <p:sldId id="538" r:id="rId30"/>
    <p:sldId id="537" r:id="rId31"/>
  </p:sldIdLst>
  <p:sldSz cx="9144000" cy="6858000" type="screen4x3"/>
  <p:notesSz cx="7315200" cy="9601200"/>
  <p:defaultTextStyle>
    <a:defPPr>
      <a:defRPr lang="en-US"/>
    </a:defPPr>
    <a:lvl1pPr algn="ctr" rtl="0" eaLnBrk="0" fontAlgn="base" hangingPunct="0">
      <a:spcBef>
        <a:spcPct val="0"/>
      </a:spcBef>
      <a:spcAft>
        <a:spcPct val="0"/>
      </a:spcAft>
      <a:defRPr sz="2000" b="1" kern="1200">
        <a:solidFill>
          <a:srgbClr val="000000"/>
        </a:solidFill>
        <a:latin typeface="Arial" charset="0"/>
        <a:ea typeface="+mn-ea"/>
        <a:cs typeface="+mn-cs"/>
      </a:defRPr>
    </a:lvl1pPr>
    <a:lvl2pPr marL="457200" algn="ctr" rtl="0" eaLnBrk="0" fontAlgn="base" hangingPunct="0">
      <a:spcBef>
        <a:spcPct val="0"/>
      </a:spcBef>
      <a:spcAft>
        <a:spcPct val="0"/>
      </a:spcAft>
      <a:defRPr sz="2000" b="1" kern="1200">
        <a:solidFill>
          <a:srgbClr val="000000"/>
        </a:solidFill>
        <a:latin typeface="Arial" charset="0"/>
        <a:ea typeface="+mn-ea"/>
        <a:cs typeface="+mn-cs"/>
      </a:defRPr>
    </a:lvl2pPr>
    <a:lvl3pPr marL="914400" algn="ctr" rtl="0" eaLnBrk="0" fontAlgn="base" hangingPunct="0">
      <a:spcBef>
        <a:spcPct val="0"/>
      </a:spcBef>
      <a:spcAft>
        <a:spcPct val="0"/>
      </a:spcAft>
      <a:defRPr sz="2000" b="1" kern="1200">
        <a:solidFill>
          <a:srgbClr val="000000"/>
        </a:solidFill>
        <a:latin typeface="Arial" charset="0"/>
        <a:ea typeface="+mn-ea"/>
        <a:cs typeface="+mn-cs"/>
      </a:defRPr>
    </a:lvl3pPr>
    <a:lvl4pPr marL="1371600" algn="ctr" rtl="0" eaLnBrk="0" fontAlgn="base" hangingPunct="0">
      <a:spcBef>
        <a:spcPct val="0"/>
      </a:spcBef>
      <a:spcAft>
        <a:spcPct val="0"/>
      </a:spcAft>
      <a:defRPr sz="2000" b="1" kern="1200">
        <a:solidFill>
          <a:srgbClr val="000000"/>
        </a:solidFill>
        <a:latin typeface="Arial" charset="0"/>
        <a:ea typeface="+mn-ea"/>
        <a:cs typeface="+mn-cs"/>
      </a:defRPr>
    </a:lvl4pPr>
    <a:lvl5pPr marL="1828800" algn="ctr" rtl="0" eaLnBrk="0" fontAlgn="base" hangingPunct="0">
      <a:spcBef>
        <a:spcPct val="0"/>
      </a:spcBef>
      <a:spcAft>
        <a:spcPct val="0"/>
      </a:spcAft>
      <a:defRPr sz="2000" b="1" kern="1200">
        <a:solidFill>
          <a:srgbClr val="000000"/>
        </a:solidFill>
        <a:latin typeface="Arial" charset="0"/>
        <a:ea typeface="+mn-ea"/>
        <a:cs typeface="+mn-cs"/>
      </a:defRPr>
    </a:lvl5pPr>
    <a:lvl6pPr marL="2286000" algn="l" defTabSz="914400" rtl="0" eaLnBrk="1" latinLnBrk="0" hangingPunct="1">
      <a:defRPr sz="2000" b="1" kern="1200">
        <a:solidFill>
          <a:srgbClr val="000000"/>
        </a:solidFill>
        <a:latin typeface="Arial" charset="0"/>
        <a:ea typeface="+mn-ea"/>
        <a:cs typeface="+mn-cs"/>
      </a:defRPr>
    </a:lvl6pPr>
    <a:lvl7pPr marL="2743200" algn="l" defTabSz="914400" rtl="0" eaLnBrk="1" latinLnBrk="0" hangingPunct="1">
      <a:defRPr sz="2000" b="1" kern="1200">
        <a:solidFill>
          <a:srgbClr val="000000"/>
        </a:solidFill>
        <a:latin typeface="Arial" charset="0"/>
        <a:ea typeface="+mn-ea"/>
        <a:cs typeface="+mn-cs"/>
      </a:defRPr>
    </a:lvl7pPr>
    <a:lvl8pPr marL="3200400" algn="l" defTabSz="914400" rtl="0" eaLnBrk="1" latinLnBrk="0" hangingPunct="1">
      <a:defRPr sz="2000" b="1" kern="1200">
        <a:solidFill>
          <a:srgbClr val="000000"/>
        </a:solidFill>
        <a:latin typeface="Arial" charset="0"/>
        <a:ea typeface="+mn-ea"/>
        <a:cs typeface="+mn-cs"/>
      </a:defRPr>
    </a:lvl8pPr>
    <a:lvl9pPr marL="3657600" algn="l" defTabSz="914400" rtl="0" eaLnBrk="1" latinLnBrk="0" hangingPunct="1">
      <a:defRPr sz="2000" b="1" kern="1200">
        <a:solidFill>
          <a:srgbClr val="000000"/>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66"/>
    <a:srgbClr val="FFFFFF"/>
    <a:srgbClr val="FFFF99"/>
    <a:srgbClr val="FFFFCC"/>
    <a:srgbClr val="B12779"/>
    <a:srgbClr val="000000"/>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46" autoAdjust="0"/>
    <p:restoredTop sz="97418" autoAdjust="0"/>
  </p:normalViewPr>
  <p:slideViewPr>
    <p:cSldViewPr snapToGrid="0">
      <p:cViewPr>
        <p:scale>
          <a:sx n="90" d="100"/>
          <a:sy n="90" d="100"/>
        </p:scale>
        <p:origin x="-2010" y="-498"/>
      </p:cViewPr>
      <p:guideLst>
        <p:guide orient="horz" pos="4160"/>
        <p:guide pos="292"/>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588"/>
            <a:ext cx="3170238" cy="481013"/>
          </a:xfrm>
          <a:prstGeom prst="rect">
            <a:avLst/>
          </a:prstGeom>
          <a:noFill/>
          <a:ln w="9525">
            <a:noFill/>
            <a:miter lim="800000"/>
            <a:headEnd/>
            <a:tailEnd/>
          </a:ln>
          <a:effectLst/>
        </p:spPr>
        <p:txBody>
          <a:bodyPr vert="horz" wrap="square" lIns="19799" tIns="0" rIns="19799" bIns="0" numCol="1" anchor="t" anchorCtr="0" compatLnSpc="1">
            <a:prstTxWarp prst="textNoShape">
              <a:avLst/>
            </a:prstTxWarp>
          </a:bodyPr>
          <a:lstStyle>
            <a:lvl1pPr algn="l" defTabSz="986238">
              <a:defRPr sz="1000" b="0" i="1">
                <a:solidFill>
                  <a:schemeClr val="tx1"/>
                </a:solidFill>
                <a:latin typeface="Times New Roman" pitchFamily="18" charset="0"/>
              </a:defRPr>
            </a:lvl1pPr>
          </a:lstStyle>
          <a:p>
            <a:pPr>
              <a:defRPr/>
            </a:pPr>
            <a:endParaRPr lang="en-US"/>
          </a:p>
        </p:txBody>
      </p:sp>
      <p:sp>
        <p:nvSpPr>
          <p:cNvPr id="3075" name="Rectangle 3"/>
          <p:cNvSpPr>
            <a:spLocks noGrp="1" noChangeArrowheads="1"/>
          </p:cNvSpPr>
          <p:nvPr>
            <p:ph type="dt" sz="quarter" idx="1"/>
          </p:nvPr>
        </p:nvSpPr>
        <p:spPr bwMode="auto">
          <a:xfrm>
            <a:off x="4144963" y="-1588"/>
            <a:ext cx="3170237" cy="481013"/>
          </a:xfrm>
          <a:prstGeom prst="rect">
            <a:avLst/>
          </a:prstGeom>
          <a:noFill/>
          <a:ln w="9525">
            <a:noFill/>
            <a:miter lim="800000"/>
            <a:headEnd/>
            <a:tailEnd/>
          </a:ln>
          <a:effectLst/>
        </p:spPr>
        <p:txBody>
          <a:bodyPr vert="horz" wrap="square" lIns="19799" tIns="0" rIns="19799" bIns="0" numCol="1" anchor="t" anchorCtr="0" compatLnSpc="1">
            <a:prstTxWarp prst="textNoShape">
              <a:avLst/>
            </a:prstTxWarp>
          </a:bodyPr>
          <a:lstStyle>
            <a:lvl1pPr algn="r" defTabSz="986238">
              <a:defRPr sz="1000" b="0" i="1">
                <a:solidFill>
                  <a:schemeClr val="tx1"/>
                </a:solidFill>
                <a:latin typeface="Times New Roman" pitchFamily="18" charset="0"/>
              </a:defRPr>
            </a:lvl1pPr>
          </a:lstStyle>
          <a:p>
            <a:pPr>
              <a:defRPr/>
            </a:pPr>
            <a:endParaRPr lang="en-US"/>
          </a:p>
        </p:txBody>
      </p:sp>
      <p:sp>
        <p:nvSpPr>
          <p:cNvPr id="3076" name="Rectangle 4"/>
          <p:cNvSpPr>
            <a:spLocks noGrp="1" noChangeArrowheads="1"/>
          </p:cNvSpPr>
          <p:nvPr>
            <p:ph type="ftr" sz="quarter" idx="2"/>
          </p:nvPr>
        </p:nvSpPr>
        <p:spPr bwMode="auto">
          <a:xfrm>
            <a:off x="0" y="9120188"/>
            <a:ext cx="3170238" cy="481012"/>
          </a:xfrm>
          <a:prstGeom prst="rect">
            <a:avLst/>
          </a:prstGeom>
          <a:noFill/>
          <a:ln w="9525">
            <a:noFill/>
            <a:miter lim="800000"/>
            <a:headEnd/>
            <a:tailEnd/>
          </a:ln>
          <a:effectLst/>
        </p:spPr>
        <p:txBody>
          <a:bodyPr vert="horz" wrap="square" lIns="19799" tIns="0" rIns="19799" bIns="0" numCol="1" anchor="b" anchorCtr="0" compatLnSpc="1">
            <a:prstTxWarp prst="textNoShape">
              <a:avLst/>
            </a:prstTxWarp>
          </a:bodyPr>
          <a:lstStyle>
            <a:lvl1pPr algn="l" defTabSz="986238">
              <a:defRPr sz="1000" b="0" i="1">
                <a:solidFill>
                  <a:schemeClr val="tx1"/>
                </a:solidFill>
                <a:latin typeface="Times New Roman" pitchFamily="18" charset="0"/>
              </a:defRPr>
            </a:lvl1pPr>
          </a:lstStyle>
          <a:p>
            <a:pPr>
              <a:defRPr/>
            </a:pPr>
            <a:endParaRPr lang="en-US"/>
          </a:p>
        </p:txBody>
      </p:sp>
      <p:sp>
        <p:nvSpPr>
          <p:cNvPr id="3077" name="Rectangle 5"/>
          <p:cNvSpPr>
            <a:spLocks noGrp="1" noChangeArrowheads="1"/>
          </p:cNvSpPr>
          <p:nvPr>
            <p:ph type="sldNum" sz="quarter" idx="3"/>
          </p:nvPr>
        </p:nvSpPr>
        <p:spPr bwMode="auto">
          <a:xfrm>
            <a:off x="4144963" y="9120188"/>
            <a:ext cx="3170237" cy="481012"/>
          </a:xfrm>
          <a:prstGeom prst="rect">
            <a:avLst/>
          </a:prstGeom>
          <a:noFill/>
          <a:ln w="9525">
            <a:noFill/>
            <a:miter lim="800000"/>
            <a:headEnd/>
            <a:tailEnd/>
          </a:ln>
          <a:effectLst/>
        </p:spPr>
        <p:txBody>
          <a:bodyPr vert="horz" wrap="square" lIns="19799" tIns="0" rIns="19799" bIns="0" numCol="1" anchor="b" anchorCtr="0" compatLnSpc="1">
            <a:prstTxWarp prst="textNoShape">
              <a:avLst/>
            </a:prstTxWarp>
          </a:bodyPr>
          <a:lstStyle>
            <a:lvl1pPr algn="r" defTabSz="986238">
              <a:defRPr sz="1000" b="0" i="1">
                <a:solidFill>
                  <a:schemeClr val="tx1"/>
                </a:solidFill>
                <a:latin typeface="Times New Roman" pitchFamily="18" charset="0"/>
              </a:defRPr>
            </a:lvl1pPr>
          </a:lstStyle>
          <a:p>
            <a:pPr>
              <a:defRPr/>
            </a:pPr>
            <a:fld id="{65E97A03-6829-47A8-836B-506218E826A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588"/>
            <a:ext cx="3170238" cy="481013"/>
          </a:xfrm>
          <a:prstGeom prst="rect">
            <a:avLst/>
          </a:prstGeom>
          <a:noFill/>
          <a:ln w="9525">
            <a:noFill/>
            <a:miter lim="800000"/>
            <a:headEnd/>
            <a:tailEnd/>
          </a:ln>
          <a:effectLst/>
        </p:spPr>
        <p:txBody>
          <a:bodyPr vert="horz" wrap="square" lIns="19799" tIns="0" rIns="19799" bIns="0" numCol="1" anchor="t" anchorCtr="0" compatLnSpc="1">
            <a:prstTxWarp prst="textNoShape">
              <a:avLst/>
            </a:prstTxWarp>
          </a:bodyPr>
          <a:lstStyle>
            <a:lvl1pPr algn="l" defTabSz="986238">
              <a:defRPr sz="1000" b="0" i="1">
                <a:solidFill>
                  <a:schemeClr val="tx1"/>
                </a:solidFill>
                <a:latin typeface="Times New Roman" pitchFamily="18" charset="0"/>
              </a:defRPr>
            </a:lvl1pPr>
          </a:lstStyle>
          <a:p>
            <a:pPr>
              <a:defRPr/>
            </a:pPr>
            <a:endParaRPr lang="en-US"/>
          </a:p>
        </p:txBody>
      </p:sp>
      <p:sp>
        <p:nvSpPr>
          <p:cNvPr id="2051" name="Rectangle 3"/>
          <p:cNvSpPr>
            <a:spLocks noGrp="1" noChangeArrowheads="1"/>
          </p:cNvSpPr>
          <p:nvPr>
            <p:ph type="dt" idx="1"/>
          </p:nvPr>
        </p:nvSpPr>
        <p:spPr bwMode="auto">
          <a:xfrm>
            <a:off x="4144963" y="-1588"/>
            <a:ext cx="3170237" cy="481013"/>
          </a:xfrm>
          <a:prstGeom prst="rect">
            <a:avLst/>
          </a:prstGeom>
          <a:noFill/>
          <a:ln w="9525">
            <a:noFill/>
            <a:miter lim="800000"/>
            <a:headEnd/>
            <a:tailEnd/>
          </a:ln>
          <a:effectLst/>
        </p:spPr>
        <p:txBody>
          <a:bodyPr vert="horz" wrap="square" lIns="19799" tIns="0" rIns="19799" bIns="0" numCol="1" anchor="t" anchorCtr="0" compatLnSpc="1">
            <a:prstTxWarp prst="textNoShape">
              <a:avLst/>
            </a:prstTxWarp>
          </a:bodyPr>
          <a:lstStyle>
            <a:lvl1pPr algn="r" defTabSz="986238">
              <a:defRPr sz="1000" b="0" i="1">
                <a:solidFill>
                  <a:schemeClr val="tx1"/>
                </a:solidFill>
                <a:latin typeface="Times New Roman" pitchFamily="18" charset="0"/>
              </a:defRPr>
            </a:lvl1pPr>
          </a:lstStyle>
          <a:p>
            <a:pPr>
              <a:defRPr/>
            </a:pPr>
            <a:endParaRPr lang="en-US"/>
          </a:p>
        </p:txBody>
      </p:sp>
      <p:sp>
        <p:nvSpPr>
          <p:cNvPr id="2052" name="Rectangle 4"/>
          <p:cNvSpPr>
            <a:spLocks noGrp="1" noChangeArrowheads="1"/>
          </p:cNvSpPr>
          <p:nvPr>
            <p:ph type="ftr" sz="quarter" idx="4"/>
          </p:nvPr>
        </p:nvSpPr>
        <p:spPr bwMode="auto">
          <a:xfrm>
            <a:off x="0" y="9120188"/>
            <a:ext cx="3170238" cy="481012"/>
          </a:xfrm>
          <a:prstGeom prst="rect">
            <a:avLst/>
          </a:prstGeom>
          <a:noFill/>
          <a:ln w="9525">
            <a:noFill/>
            <a:miter lim="800000"/>
            <a:headEnd/>
            <a:tailEnd/>
          </a:ln>
          <a:effectLst/>
        </p:spPr>
        <p:txBody>
          <a:bodyPr vert="horz" wrap="square" lIns="19799" tIns="0" rIns="19799" bIns="0" numCol="1" anchor="b" anchorCtr="0" compatLnSpc="1">
            <a:prstTxWarp prst="textNoShape">
              <a:avLst/>
            </a:prstTxWarp>
          </a:bodyPr>
          <a:lstStyle>
            <a:lvl1pPr algn="l" defTabSz="986238">
              <a:defRPr sz="1000" b="0" i="1">
                <a:solidFill>
                  <a:schemeClr val="tx1"/>
                </a:solidFill>
                <a:latin typeface="Times New Roman" pitchFamily="18" charset="0"/>
              </a:defRPr>
            </a:lvl1pPr>
          </a:lstStyle>
          <a:p>
            <a:pPr>
              <a:defRPr/>
            </a:pPr>
            <a:endParaRPr lang="en-US"/>
          </a:p>
        </p:txBody>
      </p:sp>
      <p:sp>
        <p:nvSpPr>
          <p:cNvPr id="2053" name="Rectangle 5"/>
          <p:cNvSpPr>
            <a:spLocks noGrp="1" noChangeArrowheads="1"/>
          </p:cNvSpPr>
          <p:nvPr>
            <p:ph type="sldNum" sz="quarter" idx="5"/>
          </p:nvPr>
        </p:nvSpPr>
        <p:spPr bwMode="auto">
          <a:xfrm>
            <a:off x="4144963" y="9120188"/>
            <a:ext cx="3170237" cy="481012"/>
          </a:xfrm>
          <a:prstGeom prst="rect">
            <a:avLst/>
          </a:prstGeom>
          <a:noFill/>
          <a:ln w="9525">
            <a:noFill/>
            <a:miter lim="800000"/>
            <a:headEnd/>
            <a:tailEnd/>
          </a:ln>
          <a:effectLst/>
        </p:spPr>
        <p:txBody>
          <a:bodyPr vert="horz" wrap="square" lIns="19799" tIns="0" rIns="19799" bIns="0" numCol="1" anchor="b" anchorCtr="0" compatLnSpc="1">
            <a:prstTxWarp prst="textNoShape">
              <a:avLst/>
            </a:prstTxWarp>
          </a:bodyPr>
          <a:lstStyle>
            <a:lvl1pPr algn="r" defTabSz="986238">
              <a:defRPr sz="1000" b="0" i="1">
                <a:solidFill>
                  <a:schemeClr val="tx1"/>
                </a:solidFill>
                <a:latin typeface="Times New Roman" pitchFamily="18" charset="0"/>
              </a:defRPr>
            </a:lvl1pPr>
          </a:lstStyle>
          <a:p>
            <a:pPr>
              <a:defRPr/>
            </a:pPr>
            <a:fld id="{576DA8A9-59BB-4CD9-A023-7B0A5B3BB833}" type="slidenum">
              <a:rPr lang="en-US"/>
              <a:pPr>
                <a:defRPr/>
              </a:pPr>
              <a:t>‹#›</a:t>
            </a:fld>
            <a:endParaRPr lang="en-US"/>
          </a:p>
        </p:txBody>
      </p:sp>
      <p:sp>
        <p:nvSpPr>
          <p:cNvPr id="10246" name="Rectangle 6"/>
          <p:cNvSpPr>
            <a:spLocks noGrp="1" noRot="1" noChangeAspect="1" noChangeArrowheads="1" noTextEdit="1"/>
          </p:cNvSpPr>
          <p:nvPr>
            <p:ph type="sldImg" idx="2"/>
          </p:nvPr>
        </p:nvSpPr>
        <p:spPr bwMode="auto">
          <a:xfrm>
            <a:off x="1274763" y="730250"/>
            <a:ext cx="4772025" cy="3579813"/>
          </a:xfrm>
          <a:prstGeom prst="rect">
            <a:avLst/>
          </a:prstGeom>
          <a:noFill/>
          <a:ln w="9525">
            <a:noFill/>
            <a:miter lim="800000"/>
            <a:headEnd/>
            <a:tailEnd/>
          </a:ln>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1" descr="CS_logo_BW_No tag2"/>
          <p:cNvPicPr>
            <a:picLocks noChangeAspect="1" noChangeArrowheads="1"/>
          </p:cNvPicPr>
          <p:nvPr/>
        </p:nvPicPr>
        <p:blipFill>
          <a:blip r:embed="rId2" cstate="print"/>
          <a:srcRect/>
          <a:stretch>
            <a:fillRect/>
          </a:stretch>
        </p:blipFill>
        <p:spPr bwMode="auto">
          <a:xfrm>
            <a:off x="614363" y="6294438"/>
            <a:ext cx="1690687" cy="411162"/>
          </a:xfrm>
          <a:prstGeom prst="rect">
            <a:avLst/>
          </a:prstGeom>
          <a:noFill/>
          <a:ln w="9525">
            <a:solidFill>
              <a:srgbClr val="002E56"/>
            </a:solidFill>
            <a:miter lim="800000"/>
            <a:headEnd/>
            <a:tailEnd/>
          </a:ln>
        </p:spPr>
      </p:pic>
      <p:sp>
        <p:nvSpPr>
          <p:cNvPr id="54295" name="Rectangle 23"/>
          <p:cNvSpPr>
            <a:spLocks noGrp="1" noChangeArrowheads="1"/>
          </p:cNvSpPr>
          <p:nvPr>
            <p:ph type="ctrTitle" sz="quarter"/>
          </p:nvPr>
        </p:nvSpPr>
        <p:spPr>
          <a:xfrm>
            <a:off x="484188" y="0"/>
            <a:ext cx="7975600" cy="1135063"/>
          </a:xfrm>
        </p:spPr>
        <p:txBody>
          <a:bodyPr/>
          <a:lstStyle>
            <a:lvl1pPr>
              <a:defRPr sz="3600"/>
            </a:lvl1pPr>
          </a:lstStyle>
          <a:p>
            <a:r>
              <a:rPr lang="en-US"/>
              <a:t>Click to edit Master title style</a:t>
            </a:r>
          </a:p>
        </p:txBody>
      </p:sp>
      <p:sp>
        <p:nvSpPr>
          <p:cNvPr id="54297" name="Rectangle 25"/>
          <p:cNvSpPr>
            <a:spLocks noGrp="1" noChangeArrowheads="1"/>
          </p:cNvSpPr>
          <p:nvPr>
            <p:ph type="subTitle" sz="quarter" idx="1"/>
          </p:nvPr>
        </p:nvSpPr>
        <p:spPr>
          <a:xfrm>
            <a:off x="484188" y="1046163"/>
            <a:ext cx="7967662" cy="590550"/>
          </a:xfrm>
        </p:spPr>
        <p:txBody>
          <a:bodyPr/>
          <a:lstStyle>
            <a:lvl1pPr marL="0" indent="0">
              <a:buFont typeface="Wingdings" pitchFamily="2" charset="2"/>
              <a:buNone/>
              <a:defRPr sz="2800" i="1"/>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8"/>
          <p:cNvSpPr>
            <a:spLocks noGrp="1" noChangeArrowheads="1"/>
          </p:cNvSpPr>
          <p:nvPr>
            <p:ph type="sldNum" sz="quarter" idx="10"/>
          </p:nvPr>
        </p:nvSpPr>
        <p:spPr>
          <a:ln/>
        </p:spPr>
        <p:txBody>
          <a:bodyPr/>
          <a:lstStyle>
            <a:lvl1pPr>
              <a:defRPr/>
            </a:lvl1pPr>
          </a:lstStyle>
          <a:p>
            <a:pPr>
              <a:defRPr/>
            </a:pPr>
            <a:fld id="{63F450B6-E8F8-41EF-AF67-18ADA4C48F4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8"/>
          <p:cNvSpPr>
            <a:spLocks noGrp="1" noChangeArrowheads="1"/>
          </p:cNvSpPr>
          <p:nvPr>
            <p:ph type="sldNum" sz="quarter" idx="10"/>
          </p:nvPr>
        </p:nvSpPr>
        <p:spPr>
          <a:ln/>
        </p:spPr>
        <p:txBody>
          <a:bodyPr/>
          <a:lstStyle>
            <a:lvl1pPr>
              <a:defRPr/>
            </a:lvl1pPr>
          </a:lstStyle>
          <a:p>
            <a:pPr>
              <a:defRPr/>
            </a:pPr>
            <a:fld id="{E5598C91-8559-45EA-A87F-C919B6E08BE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8"/>
          <p:cNvSpPr>
            <a:spLocks noGrp="1" noChangeArrowheads="1"/>
          </p:cNvSpPr>
          <p:nvPr>
            <p:ph type="sldNum" sz="quarter" idx="10"/>
          </p:nvPr>
        </p:nvSpPr>
        <p:spPr>
          <a:ln/>
        </p:spPr>
        <p:txBody>
          <a:bodyPr/>
          <a:lstStyle>
            <a:lvl1pPr>
              <a:defRPr/>
            </a:lvl1pPr>
          </a:lstStyle>
          <a:p>
            <a:pPr>
              <a:defRPr/>
            </a:pPr>
            <a:fld id="{426655F5-1DDA-4CD9-BEB4-236A07891D7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8"/>
          <p:cNvSpPr>
            <a:spLocks noGrp="1" noChangeArrowheads="1"/>
          </p:cNvSpPr>
          <p:nvPr>
            <p:ph type="sldNum" sz="quarter" idx="10"/>
          </p:nvPr>
        </p:nvSpPr>
        <p:spPr>
          <a:ln/>
        </p:spPr>
        <p:txBody>
          <a:bodyPr/>
          <a:lstStyle>
            <a:lvl1pPr>
              <a:defRPr/>
            </a:lvl1pPr>
          </a:lstStyle>
          <a:p>
            <a:pPr>
              <a:defRPr/>
            </a:pPr>
            <a:fld id="{FDB44BC8-696C-4A92-84AF-D61F3E52216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8"/>
          <p:cNvSpPr>
            <a:spLocks noGrp="1" noChangeArrowheads="1"/>
          </p:cNvSpPr>
          <p:nvPr>
            <p:ph type="sldNum" sz="quarter" idx="10"/>
          </p:nvPr>
        </p:nvSpPr>
        <p:spPr>
          <a:ln/>
        </p:spPr>
        <p:txBody>
          <a:bodyPr/>
          <a:lstStyle>
            <a:lvl1pPr>
              <a:defRPr/>
            </a:lvl1pPr>
          </a:lstStyle>
          <a:p>
            <a:pPr>
              <a:defRPr/>
            </a:pPr>
            <a:fld id="{E14050F2-0A2F-4A13-BB4E-FC29846BC35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8"/>
          <p:cNvSpPr>
            <a:spLocks noGrp="1" noChangeArrowheads="1"/>
          </p:cNvSpPr>
          <p:nvPr>
            <p:ph type="sldNum" sz="quarter" idx="10"/>
          </p:nvPr>
        </p:nvSpPr>
        <p:spPr>
          <a:ln/>
        </p:spPr>
        <p:txBody>
          <a:bodyPr/>
          <a:lstStyle>
            <a:lvl1pPr>
              <a:defRPr/>
            </a:lvl1pPr>
          </a:lstStyle>
          <a:p>
            <a:pPr>
              <a:defRPr/>
            </a:pPr>
            <a:fld id="{1BAEBA8A-7D94-4F80-8D4C-1804694D2EE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8"/>
          <p:cNvSpPr>
            <a:spLocks noGrp="1" noChangeArrowheads="1"/>
          </p:cNvSpPr>
          <p:nvPr>
            <p:ph type="sldNum" sz="quarter" idx="10"/>
          </p:nvPr>
        </p:nvSpPr>
        <p:spPr>
          <a:ln/>
        </p:spPr>
        <p:txBody>
          <a:bodyPr/>
          <a:lstStyle>
            <a:lvl1pPr>
              <a:defRPr/>
            </a:lvl1pPr>
          </a:lstStyle>
          <a:p>
            <a:pPr>
              <a:defRPr/>
            </a:pPr>
            <a:fld id="{3A631A19-C9A1-4173-BA5F-1BB5E71FCD1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8"/>
          <p:cNvSpPr>
            <a:spLocks noGrp="1" noChangeArrowheads="1"/>
          </p:cNvSpPr>
          <p:nvPr>
            <p:ph type="sldNum" sz="quarter" idx="10"/>
          </p:nvPr>
        </p:nvSpPr>
        <p:spPr>
          <a:ln/>
        </p:spPr>
        <p:txBody>
          <a:bodyPr/>
          <a:lstStyle>
            <a:lvl1pPr>
              <a:defRPr/>
            </a:lvl1pPr>
          </a:lstStyle>
          <a:p>
            <a:pPr>
              <a:defRPr/>
            </a:pPr>
            <a:fld id="{0956B1E0-78C4-43BE-B418-EB7FAB230FB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8"/>
          <p:cNvSpPr>
            <a:spLocks noGrp="1" noChangeArrowheads="1"/>
          </p:cNvSpPr>
          <p:nvPr>
            <p:ph type="sldNum" sz="quarter" idx="10"/>
          </p:nvPr>
        </p:nvSpPr>
        <p:spPr>
          <a:ln/>
        </p:spPr>
        <p:txBody>
          <a:bodyPr/>
          <a:lstStyle>
            <a:lvl1pPr>
              <a:defRPr/>
            </a:lvl1pPr>
          </a:lstStyle>
          <a:p>
            <a:pPr>
              <a:defRPr/>
            </a:pPr>
            <a:fld id="{630C0347-2B4D-486B-9A94-ADDB6C441BA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8"/>
          <p:cNvSpPr>
            <a:spLocks noGrp="1" noChangeArrowheads="1"/>
          </p:cNvSpPr>
          <p:nvPr>
            <p:ph type="sldNum" sz="quarter" idx="10"/>
          </p:nvPr>
        </p:nvSpPr>
        <p:spPr>
          <a:ln/>
        </p:spPr>
        <p:txBody>
          <a:bodyPr/>
          <a:lstStyle>
            <a:lvl1pPr>
              <a:defRPr/>
            </a:lvl1pPr>
          </a:lstStyle>
          <a:p>
            <a:pPr>
              <a:defRPr/>
            </a:pPr>
            <a:fld id="{04358F11-E5ED-49B0-824F-F49AA2C41CF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67" name="Rectangle 19"/>
          <p:cNvSpPr>
            <a:spLocks noChangeArrowheads="1"/>
          </p:cNvSpPr>
          <p:nvPr/>
        </p:nvSpPr>
        <p:spPr bwMode="auto">
          <a:xfrm rot="-5400000">
            <a:off x="4133056" y="-3172619"/>
            <a:ext cx="19050" cy="8593138"/>
          </a:xfrm>
          <a:prstGeom prst="rect">
            <a:avLst/>
          </a:prstGeom>
          <a:gradFill rotWithShape="1">
            <a:gsLst>
              <a:gs pos="0">
                <a:srgbClr val="0099FF"/>
              </a:gs>
              <a:gs pos="100000">
                <a:schemeClr val="bg1"/>
              </a:gs>
            </a:gsLst>
            <a:lin ang="5400000" scaled="1"/>
          </a:gradFill>
          <a:ln w="12700">
            <a:noFill/>
            <a:miter lim="800000"/>
            <a:headEnd type="none" w="sm" len="sm"/>
            <a:tailEnd/>
          </a:ln>
          <a:effectLst/>
        </p:spPr>
        <p:txBody>
          <a:bodyPr wrap="none" anchor="ctr"/>
          <a:lstStyle/>
          <a:p>
            <a:pPr>
              <a:defRPr/>
            </a:pPr>
            <a:endParaRPr lang="en-US"/>
          </a:p>
        </p:txBody>
      </p:sp>
      <p:sp>
        <p:nvSpPr>
          <p:cNvPr id="53268" name="Rectangle 20"/>
          <p:cNvSpPr>
            <a:spLocks noChangeArrowheads="1"/>
          </p:cNvSpPr>
          <p:nvPr/>
        </p:nvSpPr>
        <p:spPr bwMode="auto">
          <a:xfrm>
            <a:off x="442913" y="-79375"/>
            <a:ext cx="19050" cy="6465888"/>
          </a:xfrm>
          <a:prstGeom prst="rect">
            <a:avLst/>
          </a:prstGeom>
          <a:gradFill rotWithShape="1">
            <a:gsLst>
              <a:gs pos="0">
                <a:srgbClr val="0099FF"/>
              </a:gs>
              <a:gs pos="100000">
                <a:schemeClr val="bg1"/>
              </a:gs>
            </a:gsLst>
            <a:lin ang="5400000" scaled="1"/>
          </a:gradFill>
          <a:ln w="12700">
            <a:noFill/>
            <a:miter lim="800000"/>
            <a:headEnd type="none" w="sm" len="sm"/>
            <a:tailEnd/>
          </a:ln>
          <a:effectLst/>
        </p:spPr>
        <p:txBody>
          <a:bodyPr wrap="none" anchor="ctr"/>
          <a:lstStyle/>
          <a:p>
            <a:pPr>
              <a:defRPr/>
            </a:pPr>
            <a:endParaRPr lang="en-US"/>
          </a:p>
        </p:txBody>
      </p:sp>
      <p:sp>
        <p:nvSpPr>
          <p:cNvPr id="53269" name="Rectangle 21"/>
          <p:cNvSpPr>
            <a:spLocks noChangeArrowheads="1"/>
          </p:cNvSpPr>
          <p:nvPr/>
        </p:nvSpPr>
        <p:spPr bwMode="auto">
          <a:xfrm rot="10800000">
            <a:off x="8982075" y="4611688"/>
            <a:ext cx="6350" cy="2409825"/>
          </a:xfrm>
          <a:prstGeom prst="rect">
            <a:avLst/>
          </a:prstGeom>
          <a:gradFill rotWithShape="1">
            <a:gsLst>
              <a:gs pos="0">
                <a:srgbClr val="0099FF"/>
              </a:gs>
              <a:gs pos="100000">
                <a:schemeClr val="bg1"/>
              </a:gs>
            </a:gsLst>
            <a:lin ang="5400000" scaled="1"/>
          </a:gradFill>
          <a:ln w="12700">
            <a:noFill/>
            <a:miter lim="800000"/>
            <a:headEnd type="none" w="sm" len="sm"/>
            <a:tailEnd/>
          </a:ln>
          <a:effectLst/>
        </p:spPr>
        <p:txBody>
          <a:bodyPr wrap="none" anchor="ctr"/>
          <a:lstStyle/>
          <a:p>
            <a:pPr>
              <a:defRPr/>
            </a:pPr>
            <a:endParaRPr lang="en-US"/>
          </a:p>
        </p:txBody>
      </p:sp>
      <p:sp>
        <p:nvSpPr>
          <p:cNvPr id="53270" name="Rectangle 22"/>
          <p:cNvSpPr>
            <a:spLocks noChangeArrowheads="1"/>
          </p:cNvSpPr>
          <p:nvPr/>
        </p:nvSpPr>
        <p:spPr bwMode="auto">
          <a:xfrm rot="5400000">
            <a:off x="7663656" y="5137944"/>
            <a:ext cx="7938" cy="3067050"/>
          </a:xfrm>
          <a:prstGeom prst="rect">
            <a:avLst/>
          </a:prstGeom>
          <a:gradFill rotWithShape="1">
            <a:gsLst>
              <a:gs pos="0">
                <a:srgbClr val="0099FF"/>
              </a:gs>
              <a:gs pos="100000">
                <a:schemeClr val="bg1"/>
              </a:gs>
            </a:gsLst>
            <a:lin ang="5400000" scaled="1"/>
          </a:gradFill>
          <a:ln w="12700">
            <a:noFill/>
            <a:miter lim="800000"/>
            <a:headEnd type="none" w="sm" len="sm"/>
            <a:tailEnd/>
          </a:ln>
          <a:effectLst/>
        </p:spPr>
        <p:txBody>
          <a:bodyPr wrap="none" anchor="ctr"/>
          <a:lstStyle/>
          <a:p>
            <a:pPr>
              <a:defRPr/>
            </a:pPr>
            <a:endParaRPr lang="en-US"/>
          </a:p>
        </p:txBody>
      </p:sp>
      <p:sp>
        <p:nvSpPr>
          <p:cNvPr id="1030" name="Rectangle 24"/>
          <p:cNvSpPr>
            <a:spLocks noGrp="1" noChangeArrowheads="1"/>
          </p:cNvSpPr>
          <p:nvPr>
            <p:ph type="title"/>
          </p:nvPr>
        </p:nvSpPr>
        <p:spPr bwMode="auto">
          <a:xfrm>
            <a:off x="457200" y="0"/>
            <a:ext cx="8229600" cy="1089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1" name="Rectangle 25"/>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2" name="Picture 26" descr="CS_logo_BW_No tag2"/>
          <p:cNvPicPr>
            <a:picLocks noChangeAspect="1" noChangeArrowheads="1"/>
          </p:cNvPicPr>
          <p:nvPr/>
        </p:nvPicPr>
        <p:blipFill>
          <a:blip r:embed="rId13" cstate="print"/>
          <a:srcRect/>
          <a:stretch>
            <a:fillRect/>
          </a:stretch>
        </p:blipFill>
        <p:spPr bwMode="auto">
          <a:xfrm>
            <a:off x="7729538" y="6315075"/>
            <a:ext cx="1169987" cy="284163"/>
          </a:xfrm>
          <a:prstGeom prst="rect">
            <a:avLst/>
          </a:prstGeom>
          <a:solidFill>
            <a:schemeClr val="bg1"/>
          </a:solidFill>
          <a:ln w="9525">
            <a:solidFill>
              <a:srgbClr val="002E56"/>
            </a:solidFill>
            <a:miter lim="800000"/>
            <a:headEnd/>
            <a:tailEnd/>
          </a:ln>
        </p:spPr>
      </p:pic>
      <p:sp>
        <p:nvSpPr>
          <p:cNvPr id="53276" name="Rectangle 28"/>
          <p:cNvSpPr>
            <a:spLocks noGrp="1" noChangeArrowheads="1"/>
          </p:cNvSpPr>
          <p:nvPr>
            <p:ph type="sldNum" sz="quarter" idx="4"/>
          </p:nvPr>
        </p:nvSpPr>
        <p:spPr bwMode="auto">
          <a:xfrm>
            <a:off x="320675" y="6397625"/>
            <a:ext cx="2133600" cy="269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fld id="{B642A498-15A3-42EE-B453-F578146C9D13}"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177"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Lst>
  <p:hf hdr="0" ftr="0" dt="0"/>
  <p:txStyles>
    <p:titleStyle>
      <a:lvl1pPr algn="l" rtl="0" eaLnBrk="0" fontAlgn="base" hangingPunct="0">
        <a:lnSpc>
          <a:spcPct val="85000"/>
        </a:lnSpc>
        <a:spcBef>
          <a:spcPct val="0"/>
        </a:spcBef>
        <a:spcAft>
          <a:spcPct val="0"/>
        </a:spcAft>
        <a:defRPr sz="2800" b="1">
          <a:solidFill>
            <a:schemeClr val="tx1"/>
          </a:solidFill>
          <a:latin typeface="+mj-lt"/>
          <a:ea typeface="+mj-ea"/>
          <a:cs typeface="+mj-cs"/>
        </a:defRPr>
      </a:lvl1pPr>
      <a:lvl2pPr algn="l" rtl="0" eaLnBrk="0" fontAlgn="base" hangingPunct="0">
        <a:lnSpc>
          <a:spcPct val="85000"/>
        </a:lnSpc>
        <a:spcBef>
          <a:spcPct val="0"/>
        </a:spcBef>
        <a:spcAft>
          <a:spcPct val="0"/>
        </a:spcAft>
        <a:defRPr sz="2800" b="1">
          <a:solidFill>
            <a:schemeClr val="tx1"/>
          </a:solidFill>
          <a:latin typeface="Arial" charset="0"/>
        </a:defRPr>
      </a:lvl2pPr>
      <a:lvl3pPr algn="l" rtl="0" eaLnBrk="0" fontAlgn="base" hangingPunct="0">
        <a:lnSpc>
          <a:spcPct val="85000"/>
        </a:lnSpc>
        <a:spcBef>
          <a:spcPct val="0"/>
        </a:spcBef>
        <a:spcAft>
          <a:spcPct val="0"/>
        </a:spcAft>
        <a:defRPr sz="2800" b="1">
          <a:solidFill>
            <a:schemeClr val="tx1"/>
          </a:solidFill>
          <a:latin typeface="Arial" charset="0"/>
        </a:defRPr>
      </a:lvl3pPr>
      <a:lvl4pPr algn="l" rtl="0" eaLnBrk="0" fontAlgn="base" hangingPunct="0">
        <a:lnSpc>
          <a:spcPct val="85000"/>
        </a:lnSpc>
        <a:spcBef>
          <a:spcPct val="0"/>
        </a:spcBef>
        <a:spcAft>
          <a:spcPct val="0"/>
        </a:spcAft>
        <a:defRPr sz="2800" b="1">
          <a:solidFill>
            <a:schemeClr val="tx1"/>
          </a:solidFill>
          <a:latin typeface="Arial" charset="0"/>
        </a:defRPr>
      </a:lvl4pPr>
      <a:lvl5pPr algn="l" rtl="0" eaLnBrk="0" fontAlgn="base" hangingPunct="0">
        <a:lnSpc>
          <a:spcPct val="85000"/>
        </a:lnSpc>
        <a:spcBef>
          <a:spcPct val="0"/>
        </a:spcBef>
        <a:spcAft>
          <a:spcPct val="0"/>
        </a:spcAft>
        <a:defRPr sz="2800" b="1">
          <a:solidFill>
            <a:schemeClr val="tx1"/>
          </a:solidFill>
          <a:latin typeface="Arial" charset="0"/>
        </a:defRPr>
      </a:lvl5pPr>
      <a:lvl6pPr marL="457200" algn="l" rtl="0" eaLnBrk="0" fontAlgn="base" hangingPunct="0">
        <a:lnSpc>
          <a:spcPct val="85000"/>
        </a:lnSpc>
        <a:spcBef>
          <a:spcPct val="0"/>
        </a:spcBef>
        <a:spcAft>
          <a:spcPct val="0"/>
        </a:spcAft>
        <a:defRPr sz="2800" b="1">
          <a:solidFill>
            <a:schemeClr val="tx1"/>
          </a:solidFill>
          <a:latin typeface="Arial" charset="0"/>
        </a:defRPr>
      </a:lvl6pPr>
      <a:lvl7pPr marL="914400" algn="l" rtl="0" eaLnBrk="0" fontAlgn="base" hangingPunct="0">
        <a:lnSpc>
          <a:spcPct val="85000"/>
        </a:lnSpc>
        <a:spcBef>
          <a:spcPct val="0"/>
        </a:spcBef>
        <a:spcAft>
          <a:spcPct val="0"/>
        </a:spcAft>
        <a:defRPr sz="2800" b="1">
          <a:solidFill>
            <a:schemeClr val="tx1"/>
          </a:solidFill>
          <a:latin typeface="Arial" charset="0"/>
        </a:defRPr>
      </a:lvl7pPr>
      <a:lvl8pPr marL="1371600" algn="l" rtl="0" eaLnBrk="0" fontAlgn="base" hangingPunct="0">
        <a:lnSpc>
          <a:spcPct val="85000"/>
        </a:lnSpc>
        <a:spcBef>
          <a:spcPct val="0"/>
        </a:spcBef>
        <a:spcAft>
          <a:spcPct val="0"/>
        </a:spcAft>
        <a:defRPr sz="2800" b="1">
          <a:solidFill>
            <a:schemeClr val="tx1"/>
          </a:solidFill>
          <a:latin typeface="Arial" charset="0"/>
        </a:defRPr>
      </a:lvl8pPr>
      <a:lvl9pPr marL="1828800" algn="l" rtl="0" eaLnBrk="0" fontAlgn="base" hangingPunct="0">
        <a:lnSpc>
          <a:spcPct val="85000"/>
        </a:lnSpc>
        <a:spcBef>
          <a:spcPct val="0"/>
        </a:spcBef>
        <a:spcAft>
          <a:spcPct val="0"/>
        </a:spcAft>
        <a:defRPr sz="2800" b="1">
          <a:solidFill>
            <a:schemeClr val="tx1"/>
          </a:solidFill>
          <a:latin typeface="Arial" charset="0"/>
        </a:defRPr>
      </a:lvl9pPr>
    </p:titleStyle>
    <p:bodyStyle>
      <a:lvl1pPr marL="285750" indent="-285750" algn="l" rtl="0" eaLnBrk="0" fontAlgn="base" hangingPunct="0">
        <a:lnSpc>
          <a:spcPct val="94000"/>
        </a:lnSpc>
        <a:spcBef>
          <a:spcPct val="125000"/>
        </a:spcBef>
        <a:spcAft>
          <a:spcPct val="0"/>
        </a:spcAft>
        <a:buClr>
          <a:srgbClr val="FF9933"/>
        </a:buClr>
        <a:buSzPct val="80000"/>
        <a:buFont typeface="Wingdings" pitchFamily="2" charset="2"/>
        <a:buBlip>
          <a:blip r:embed="rId14"/>
        </a:buBlip>
        <a:defRPr sz="2200" b="1">
          <a:solidFill>
            <a:schemeClr val="tx1"/>
          </a:solidFill>
          <a:latin typeface="+mn-lt"/>
          <a:ea typeface="+mn-ea"/>
          <a:cs typeface="+mn-cs"/>
        </a:defRPr>
      </a:lvl1pPr>
      <a:lvl2pPr marL="685800" indent="-285750" algn="l" rtl="0" eaLnBrk="0" fontAlgn="base" hangingPunct="0">
        <a:lnSpc>
          <a:spcPct val="94000"/>
        </a:lnSpc>
        <a:spcBef>
          <a:spcPct val="50000"/>
        </a:spcBef>
        <a:spcAft>
          <a:spcPct val="0"/>
        </a:spcAft>
        <a:buClr>
          <a:schemeClr val="hlink"/>
        </a:buClr>
        <a:buChar char="•"/>
        <a:defRPr sz="2000" b="1">
          <a:solidFill>
            <a:schemeClr val="tx1"/>
          </a:solidFill>
          <a:latin typeface="+mn-lt"/>
        </a:defRPr>
      </a:lvl2pPr>
      <a:lvl3pPr marL="1085850" indent="-285750" algn="l" rtl="0" eaLnBrk="0" fontAlgn="base" hangingPunct="0">
        <a:lnSpc>
          <a:spcPct val="94000"/>
        </a:lnSpc>
        <a:spcBef>
          <a:spcPct val="34000"/>
        </a:spcBef>
        <a:spcAft>
          <a:spcPct val="0"/>
        </a:spcAft>
        <a:buClr>
          <a:schemeClr val="tx2"/>
        </a:buClr>
        <a:buSzPct val="100000"/>
        <a:buFont typeface="Arial" charset="0"/>
        <a:buChar char="−"/>
        <a:defRPr b="1">
          <a:solidFill>
            <a:schemeClr val="tx1"/>
          </a:solidFill>
          <a:latin typeface="+mn-lt"/>
        </a:defRPr>
      </a:lvl3pPr>
      <a:lvl4pPr marL="1600200" indent="-228600" algn="l" rtl="0" eaLnBrk="0" fontAlgn="base" hangingPunct="0">
        <a:spcBef>
          <a:spcPct val="20000"/>
        </a:spcBef>
        <a:spcAft>
          <a:spcPct val="0"/>
        </a:spcAft>
        <a:buSzPct val="75000"/>
        <a:buFont typeface="Times New Roman" pitchFamily="18" charset="0"/>
        <a:buChar char="♦"/>
        <a:defRPr>
          <a:solidFill>
            <a:schemeClr val="tx1"/>
          </a:solidFill>
          <a:latin typeface="+mn-lt"/>
        </a:defRPr>
      </a:lvl4pPr>
      <a:lvl5pPr marL="2057400" indent="-228600" algn="l" rtl="0" eaLnBrk="0" fontAlgn="base" hangingPunct="0">
        <a:spcBef>
          <a:spcPct val="20000"/>
        </a:spcBef>
        <a:spcAft>
          <a:spcPct val="0"/>
        </a:spcAft>
        <a:buSzPct val="100000"/>
        <a:buChar char="•"/>
        <a:defRPr sz="1600">
          <a:solidFill>
            <a:schemeClr val="tx1"/>
          </a:solidFill>
          <a:latin typeface="+mn-lt"/>
        </a:defRPr>
      </a:lvl5pPr>
      <a:lvl6pPr marL="2514600" indent="-228600" algn="l" rtl="0" eaLnBrk="0" fontAlgn="base" hangingPunct="0">
        <a:spcBef>
          <a:spcPct val="20000"/>
        </a:spcBef>
        <a:spcAft>
          <a:spcPct val="0"/>
        </a:spcAft>
        <a:buSzPct val="100000"/>
        <a:buChar char="•"/>
        <a:defRPr sz="1600">
          <a:solidFill>
            <a:schemeClr val="tx1"/>
          </a:solidFill>
          <a:latin typeface="+mn-lt"/>
        </a:defRPr>
      </a:lvl6pPr>
      <a:lvl7pPr marL="2971800" indent="-228600" algn="l" rtl="0" eaLnBrk="0" fontAlgn="base" hangingPunct="0">
        <a:spcBef>
          <a:spcPct val="20000"/>
        </a:spcBef>
        <a:spcAft>
          <a:spcPct val="0"/>
        </a:spcAft>
        <a:buSzPct val="100000"/>
        <a:buChar char="•"/>
        <a:defRPr sz="1600">
          <a:solidFill>
            <a:schemeClr val="tx1"/>
          </a:solidFill>
          <a:latin typeface="+mn-lt"/>
        </a:defRPr>
      </a:lvl7pPr>
      <a:lvl8pPr marL="3429000" indent="-228600" algn="l" rtl="0" eaLnBrk="0" fontAlgn="base" hangingPunct="0">
        <a:spcBef>
          <a:spcPct val="20000"/>
        </a:spcBef>
        <a:spcAft>
          <a:spcPct val="0"/>
        </a:spcAft>
        <a:buSzPct val="100000"/>
        <a:buChar char="•"/>
        <a:defRPr sz="1600">
          <a:solidFill>
            <a:schemeClr val="tx1"/>
          </a:solidFill>
          <a:latin typeface="+mn-lt"/>
        </a:defRPr>
      </a:lvl8pPr>
      <a:lvl9pPr marL="3886200" indent="-228600" algn="l" rtl="0" eaLnBrk="0" fontAlgn="base" hangingPunct="0">
        <a:spcBef>
          <a:spcPct val="20000"/>
        </a:spcBef>
        <a:spcAft>
          <a:spcPct val="0"/>
        </a:spcAft>
        <a:buSzPct val="10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0"/>
          </p:nvPr>
        </p:nvSpPr>
        <p:spPr>
          <a:noFill/>
        </p:spPr>
        <p:txBody>
          <a:bodyPr/>
          <a:lstStyle/>
          <a:p>
            <a:fld id="{F2F66EBD-A138-44D9-A795-848A006B529C}" type="slidenum">
              <a:rPr lang="en-US" smtClean="0"/>
              <a:pPr/>
              <a:t>0</a:t>
            </a:fld>
            <a:endParaRPr lang="en-US" smtClean="0"/>
          </a:p>
        </p:txBody>
      </p:sp>
      <p:sp>
        <p:nvSpPr>
          <p:cNvPr id="3075" name="Rectangle 2"/>
          <p:cNvSpPr>
            <a:spLocks noChangeArrowheads="1"/>
          </p:cNvSpPr>
          <p:nvPr/>
        </p:nvSpPr>
        <p:spPr bwMode="auto">
          <a:xfrm>
            <a:off x="7658100" y="6257925"/>
            <a:ext cx="1266825" cy="371475"/>
          </a:xfrm>
          <a:prstGeom prst="rect">
            <a:avLst/>
          </a:prstGeom>
          <a:solidFill>
            <a:schemeClr val="bg1"/>
          </a:solidFill>
          <a:ln w="12700" algn="ctr">
            <a:noFill/>
            <a:miter lim="800000"/>
            <a:headEnd/>
            <a:tailEnd/>
          </a:ln>
        </p:spPr>
        <p:txBody>
          <a:bodyPr wrap="none" anchor="ctr"/>
          <a:lstStyle/>
          <a:p>
            <a:endParaRPr lang="en-US"/>
          </a:p>
        </p:txBody>
      </p:sp>
      <p:sp>
        <p:nvSpPr>
          <p:cNvPr id="3076" name="Rectangle 3"/>
          <p:cNvSpPr>
            <a:spLocks noChangeArrowheads="1"/>
          </p:cNvSpPr>
          <p:nvPr/>
        </p:nvSpPr>
        <p:spPr bwMode="auto">
          <a:xfrm>
            <a:off x="311150" y="6343650"/>
            <a:ext cx="266700" cy="371475"/>
          </a:xfrm>
          <a:prstGeom prst="rect">
            <a:avLst/>
          </a:prstGeom>
          <a:solidFill>
            <a:schemeClr val="bg1"/>
          </a:solidFill>
          <a:ln w="12700" algn="ctr">
            <a:noFill/>
            <a:miter lim="800000"/>
            <a:headEnd/>
            <a:tailEnd/>
          </a:ln>
        </p:spPr>
        <p:txBody>
          <a:bodyPr wrap="none" anchor="ctr"/>
          <a:lstStyle/>
          <a:p>
            <a:endParaRPr lang="en-US"/>
          </a:p>
        </p:txBody>
      </p:sp>
      <p:sp>
        <p:nvSpPr>
          <p:cNvPr id="3077" name="TextBox 11"/>
          <p:cNvSpPr txBox="1">
            <a:spLocks noChangeArrowheads="1"/>
          </p:cNvSpPr>
          <p:nvPr/>
        </p:nvSpPr>
        <p:spPr bwMode="auto">
          <a:xfrm>
            <a:off x="750824" y="1798003"/>
            <a:ext cx="8031163" cy="1200329"/>
          </a:xfrm>
          <a:prstGeom prst="rect">
            <a:avLst/>
          </a:prstGeom>
          <a:noFill/>
          <a:ln w="9525">
            <a:noFill/>
            <a:miter lim="800000"/>
            <a:headEnd/>
            <a:tailEnd/>
          </a:ln>
        </p:spPr>
        <p:txBody>
          <a:bodyPr>
            <a:spAutoFit/>
          </a:bodyPr>
          <a:lstStyle/>
          <a:p>
            <a:r>
              <a:rPr lang="en-US" sz="3600" dirty="0" smtClean="0">
                <a:solidFill>
                  <a:srgbClr val="FFFF00"/>
                </a:solidFill>
              </a:rPr>
              <a:t>Freight Activities:</a:t>
            </a:r>
          </a:p>
          <a:p>
            <a:r>
              <a:rPr lang="en-US" sz="3600" dirty="0" smtClean="0">
                <a:solidFill>
                  <a:srgbClr val="FFFF00"/>
                </a:solidFill>
              </a:rPr>
              <a:t> Year in Review</a:t>
            </a:r>
            <a:endParaRPr lang="en-US" sz="3600" dirty="0">
              <a:solidFill>
                <a:srgbClr val="FFFF00"/>
              </a:solidFill>
            </a:endParaRPr>
          </a:p>
        </p:txBody>
      </p:sp>
      <p:sp>
        <p:nvSpPr>
          <p:cNvPr id="6" name="TextBox 5"/>
          <p:cNvSpPr txBox="1"/>
          <p:nvPr/>
        </p:nvSpPr>
        <p:spPr>
          <a:xfrm>
            <a:off x="3924276" y="6175629"/>
            <a:ext cx="1516761" cy="323165"/>
          </a:xfrm>
          <a:prstGeom prst="rect">
            <a:avLst/>
          </a:prstGeom>
          <a:noFill/>
        </p:spPr>
        <p:txBody>
          <a:bodyPr wrap="none" rtlCol="0">
            <a:spAutoFit/>
          </a:bodyPr>
          <a:lstStyle/>
          <a:p>
            <a:r>
              <a:rPr lang="en-US" sz="1500" dirty="0" smtClean="0">
                <a:solidFill>
                  <a:schemeClr val="tx1"/>
                </a:solidFill>
              </a:rPr>
              <a:t>Dec. 12</a:t>
            </a:r>
            <a:r>
              <a:rPr lang="en-US" sz="1500" baseline="30000" dirty="0" smtClean="0">
                <a:solidFill>
                  <a:schemeClr val="tx1"/>
                </a:solidFill>
              </a:rPr>
              <a:t>th</a:t>
            </a:r>
            <a:r>
              <a:rPr lang="en-US" sz="1500" dirty="0" smtClean="0">
                <a:solidFill>
                  <a:schemeClr val="tx1"/>
                </a:solidFill>
              </a:rPr>
              <a:t>  2015</a:t>
            </a:r>
            <a:endParaRPr lang="en-US" sz="1500" dirty="0">
              <a:solidFill>
                <a:schemeClr val="tx1"/>
              </a:solidFill>
            </a:endParaRPr>
          </a:p>
        </p:txBody>
      </p:sp>
      <p:pic>
        <p:nvPicPr>
          <p:cNvPr id="7" name="Picture 6"/>
          <p:cNvPicPr>
            <a:picLocks noChangeAspect="1"/>
          </p:cNvPicPr>
          <p:nvPr/>
        </p:nvPicPr>
        <p:blipFill>
          <a:blip r:embed="rId2" cstate="print">
            <a:extLst>
              <a:ext uri="{BEBA8EAE-BF5A-486C-A8C5-ECC9F3942E4B}">
                <a14:imgProps xmlns="" xmlns:a14="http://schemas.microsoft.com/office/drawing/2010/main">
                  <a14:imgLayer r:embed="rId3">
                    <a14:imgEffect>
                      <a14:artisticLightScreen/>
                    </a14:imgEffect>
                  </a14:imgLayer>
                </a14:imgProps>
              </a:ext>
              <a:ext uri="{28A0092B-C50C-407E-A947-70E740481C1C}">
                <a14:useLocalDpi xmlns="" xmlns:a14="http://schemas.microsoft.com/office/drawing/2010/main" val="0"/>
              </a:ext>
            </a:extLst>
          </a:blip>
          <a:stretch>
            <a:fillRect/>
          </a:stretch>
        </p:blipFill>
        <p:spPr>
          <a:xfrm>
            <a:off x="6583680" y="4650431"/>
            <a:ext cx="2295525" cy="1874194"/>
          </a:xfrm>
          <a:prstGeom prst="rect">
            <a:avLst/>
          </a:prstGeom>
          <a:solidFill>
            <a:schemeClr val="tx1"/>
          </a:solidFill>
          <a:ln>
            <a:noFill/>
          </a:ln>
          <a:effectLst>
            <a:softEdge rad="31750"/>
          </a:effectLst>
          <a:scene3d>
            <a:camera prst="perspectiveFront" fov="5100000">
              <a:rot lat="0" lon="2100000" rev="0"/>
            </a:camera>
            <a:lightRig rig="chilly" dir="t"/>
          </a:scene3d>
          <a:sp3d extrusionH="107950" prstMaterial="plastic">
            <a:bevelT w="82550" h="63500" prst="divot"/>
            <a:bevelB/>
          </a:sp3d>
        </p:spPr>
      </p:pic>
      <p:pic>
        <p:nvPicPr>
          <p:cNvPr id="25601" name="Picture 1"/>
          <p:cNvPicPr>
            <a:picLocks noChangeAspect="1" noChangeArrowheads="1"/>
          </p:cNvPicPr>
          <p:nvPr/>
        </p:nvPicPr>
        <p:blipFill>
          <a:blip r:embed="rId4" cstate="print"/>
          <a:srcRect l="18286" t="13099" r="17143" b="5614"/>
          <a:stretch>
            <a:fillRect/>
          </a:stretch>
        </p:blipFill>
        <p:spPr bwMode="auto">
          <a:xfrm>
            <a:off x="466602" y="2971800"/>
            <a:ext cx="2019423" cy="1552575"/>
          </a:xfrm>
          <a:prstGeom prst="rect">
            <a:avLst/>
          </a:prstGeom>
          <a:noFill/>
          <a:ln w="9525">
            <a:noFill/>
            <a:miter lim="800000"/>
            <a:headEnd/>
            <a:tailEnd/>
          </a:ln>
        </p:spPr>
      </p:pic>
      <p:pic>
        <p:nvPicPr>
          <p:cNvPr id="25602" name="Picture 2"/>
          <p:cNvPicPr>
            <a:picLocks noChangeAspect="1" noChangeArrowheads="1"/>
          </p:cNvPicPr>
          <p:nvPr/>
        </p:nvPicPr>
        <p:blipFill>
          <a:blip r:embed="rId5" cstate="print"/>
          <a:srcRect l="29143" t="12164" r="30286" b="936"/>
          <a:stretch>
            <a:fillRect/>
          </a:stretch>
        </p:blipFill>
        <p:spPr bwMode="auto">
          <a:xfrm>
            <a:off x="469071" y="1125117"/>
            <a:ext cx="1295178" cy="1694283"/>
          </a:xfrm>
          <a:prstGeom prst="rect">
            <a:avLst/>
          </a:prstGeom>
          <a:noFill/>
          <a:ln w="9525">
            <a:noFill/>
            <a:miter lim="800000"/>
            <a:headEnd/>
            <a:tailEnd/>
          </a:ln>
        </p:spPr>
      </p:pic>
      <p:pic>
        <p:nvPicPr>
          <p:cNvPr id="10" name="Picture 9" descr="DE_all.jpg"/>
          <p:cNvPicPr>
            <a:picLocks noChangeAspect="1"/>
          </p:cNvPicPr>
          <p:nvPr/>
        </p:nvPicPr>
        <p:blipFill>
          <a:blip r:embed="rId6" cstate="print"/>
          <a:srcRect l="6902" t="1333" r="12078" b="1333"/>
          <a:stretch>
            <a:fillRect/>
          </a:stretch>
        </p:blipFill>
        <p:spPr>
          <a:xfrm>
            <a:off x="471518" y="4667251"/>
            <a:ext cx="1262032" cy="1962150"/>
          </a:xfrm>
          <a:prstGeom prst="rect">
            <a:avLst/>
          </a:prstGeom>
        </p:spPr>
      </p:pic>
      <p:pic>
        <p:nvPicPr>
          <p:cNvPr id="25603" name="Picture 3"/>
          <p:cNvPicPr>
            <a:picLocks noChangeAspect="1" noChangeArrowheads="1"/>
          </p:cNvPicPr>
          <p:nvPr/>
        </p:nvPicPr>
        <p:blipFill>
          <a:blip r:embed="rId7" cstate="print"/>
          <a:srcRect l="14286" t="12164" r="13714" b="1871"/>
          <a:stretch>
            <a:fillRect/>
          </a:stretch>
        </p:blipFill>
        <p:spPr bwMode="auto">
          <a:xfrm>
            <a:off x="7000875" y="3037224"/>
            <a:ext cx="1854009" cy="1351948"/>
          </a:xfrm>
          <a:prstGeom prst="rect">
            <a:avLst/>
          </a:prstGeom>
          <a:noFill/>
          <a:ln w="9525">
            <a:noFill/>
            <a:miter lim="800000"/>
            <a:headEnd/>
            <a:tailEnd/>
          </a:ln>
        </p:spPr>
      </p:pic>
      <p:pic>
        <p:nvPicPr>
          <p:cNvPr id="25604" name="Picture 4"/>
          <p:cNvPicPr>
            <a:picLocks noChangeAspect="1" noChangeArrowheads="1"/>
          </p:cNvPicPr>
          <p:nvPr/>
        </p:nvPicPr>
        <p:blipFill>
          <a:blip r:embed="rId8" cstate="print"/>
          <a:srcRect l="29714" t="9357" r="28571" b="2807"/>
          <a:stretch>
            <a:fillRect/>
          </a:stretch>
        </p:blipFill>
        <p:spPr bwMode="auto">
          <a:xfrm>
            <a:off x="7228016" y="1066800"/>
            <a:ext cx="1511846" cy="1944172"/>
          </a:xfrm>
          <a:prstGeom prst="rect">
            <a:avLst/>
          </a:prstGeom>
          <a:noFill/>
          <a:ln w="9525">
            <a:noFill/>
            <a:miter lim="800000"/>
            <a:headEnd/>
            <a:tailEnd/>
          </a:ln>
        </p:spPr>
      </p:pic>
      <p:pic>
        <p:nvPicPr>
          <p:cNvPr id="25605" name="Picture 5"/>
          <p:cNvPicPr>
            <a:picLocks noChangeAspect="1" noChangeArrowheads="1"/>
          </p:cNvPicPr>
          <p:nvPr/>
        </p:nvPicPr>
        <p:blipFill>
          <a:blip r:embed="rId9" cstate="print"/>
          <a:srcRect l="15429" t="18713" r="16571" b="6550"/>
          <a:stretch>
            <a:fillRect/>
          </a:stretch>
        </p:blipFill>
        <p:spPr bwMode="auto">
          <a:xfrm>
            <a:off x="3199436" y="4167016"/>
            <a:ext cx="2888015" cy="1938509"/>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7658100" y="6257925"/>
            <a:ext cx="1266825" cy="371475"/>
          </a:xfrm>
          <a:prstGeom prst="rect">
            <a:avLst/>
          </a:prstGeom>
          <a:solidFill>
            <a:schemeClr val="bg1"/>
          </a:solidFill>
          <a:ln w="12700" algn="ctr">
            <a:noFill/>
            <a:miter lim="800000"/>
            <a:headEnd/>
            <a:tailEnd/>
          </a:ln>
        </p:spPr>
        <p:txBody>
          <a:bodyPr wrap="none" anchor="ctr"/>
          <a:lstStyle/>
          <a:p>
            <a:endParaRPr lang="en-US"/>
          </a:p>
        </p:txBody>
      </p:sp>
      <p:sp>
        <p:nvSpPr>
          <p:cNvPr id="3" name="Rectangle 2"/>
          <p:cNvSpPr/>
          <p:nvPr/>
        </p:nvSpPr>
        <p:spPr>
          <a:xfrm>
            <a:off x="514064" y="1230023"/>
            <a:ext cx="4458272" cy="400110"/>
          </a:xfrm>
          <a:prstGeom prst="rect">
            <a:avLst/>
          </a:prstGeom>
        </p:spPr>
        <p:txBody>
          <a:bodyPr wrap="none">
            <a:spAutoFit/>
          </a:bodyPr>
          <a:lstStyle/>
          <a:p>
            <a:r>
              <a:rPr lang="en-US" i="1" dirty="0" smtClean="0">
                <a:solidFill>
                  <a:srgbClr val="FFFF00"/>
                </a:solidFill>
              </a:rPr>
              <a:t>Future Plan Enhancement Options </a:t>
            </a:r>
            <a:endParaRPr lang="en-US" dirty="0">
              <a:solidFill>
                <a:srgbClr val="FFFF00"/>
              </a:solidFill>
            </a:endParaRPr>
          </a:p>
        </p:txBody>
      </p:sp>
      <p:sp>
        <p:nvSpPr>
          <p:cNvPr id="4" name="Rectangle 3"/>
          <p:cNvSpPr/>
          <p:nvPr/>
        </p:nvSpPr>
        <p:spPr>
          <a:xfrm>
            <a:off x="393404" y="1990566"/>
            <a:ext cx="5124894" cy="400110"/>
          </a:xfrm>
          <a:prstGeom prst="rect">
            <a:avLst/>
          </a:prstGeom>
        </p:spPr>
        <p:txBody>
          <a:bodyPr wrap="square">
            <a:spAutoFit/>
          </a:bodyPr>
          <a:lstStyle/>
          <a:p>
            <a:r>
              <a:rPr lang="en-US" dirty="0" smtClean="0">
                <a:solidFill>
                  <a:srgbClr val="FFC000"/>
                </a:solidFill>
              </a:rPr>
              <a:t>Maintain future commodity flow data </a:t>
            </a:r>
            <a:endParaRPr lang="en-US" dirty="0">
              <a:solidFill>
                <a:srgbClr val="FFC000"/>
              </a:solidFill>
            </a:endParaRPr>
          </a:p>
        </p:txBody>
      </p:sp>
      <p:sp>
        <p:nvSpPr>
          <p:cNvPr id="5" name="Rectangle 4"/>
          <p:cNvSpPr/>
          <p:nvPr/>
        </p:nvSpPr>
        <p:spPr>
          <a:xfrm>
            <a:off x="660900" y="2559124"/>
            <a:ext cx="4100803" cy="400110"/>
          </a:xfrm>
          <a:prstGeom prst="rect">
            <a:avLst/>
          </a:prstGeom>
        </p:spPr>
        <p:txBody>
          <a:bodyPr wrap="none">
            <a:spAutoFit/>
          </a:bodyPr>
          <a:lstStyle/>
          <a:p>
            <a:r>
              <a:rPr lang="en-US" dirty="0" smtClean="0">
                <a:solidFill>
                  <a:srgbClr val="FFC000"/>
                </a:solidFill>
              </a:rPr>
              <a:t>Maintain the Cube Cargo model </a:t>
            </a:r>
            <a:endParaRPr lang="en-US" dirty="0">
              <a:solidFill>
                <a:srgbClr val="FFC000"/>
              </a:solidFill>
            </a:endParaRPr>
          </a:p>
        </p:txBody>
      </p:sp>
      <p:sp>
        <p:nvSpPr>
          <p:cNvPr id="7" name="Rectangle 6"/>
          <p:cNvSpPr/>
          <p:nvPr/>
        </p:nvSpPr>
        <p:spPr>
          <a:xfrm>
            <a:off x="499729" y="3075088"/>
            <a:ext cx="6326372" cy="400110"/>
          </a:xfrm>
          <a:prstGeom prst="rect">
            <a:avLst/>
          </a:prstGeom>
        </p:spPr>
        <p:txBody>
          <a:bodyPr wrap="square">
            <a:spAutoFit/>
          </a:bodyPr>
          <a:lstStyle/>
          <a:p>
            <a:r>
              <a:rPr lang="en-US" dirty="0" smtClean="0">
                <a:solidFill>
                  <a:schemeClr val="tx1"/>
                </a:solidFill>
              </a:rPr>
              <a:t>Investigate additional freight planning scenarios </a:t>
            </a:r>
            <a:endParaRPr lang="en-US" dirty="0">
              <a:solidFill>
                <a:schemeClr val="tx1"/>
              </a:solidFill>
            </a:endParaRPr>
          </a:p>
        </p:txBody>
      </p:sp>
      <p:sp>
        <p:nvSpPr>
          <p:cNvPr id="8" name="Rectangle 7"/>
          <p:cNvSpPr/>
          <p:nvPr/>
        </p:nvSpPr>
        <p:spPr>
          <a:xfrm>
            <a:off x="630101" y="3601116"/>
            <a:ext cx="3248005" cy="400110"/>
          </a:xfrm>
          <a:prstGeom prst="rect">
            <a:avLst/>
          </a:prstGeom>
        </p:spPr>
        <p:txBody>
          <a:bodyPr wrap="none">
            <a:spAutoFit/>
          </a:bodyPr>
          <a:lstStyle/>
          <a:p>
            <a:r>
              <a:rPr lang="en-US" dirty="0" smtClean="0">
                <a:solidFill>
                  <a:schemeClr val="accent1">
                    <a:lumMod val="40000"/>
                    <a:lumOff val="60000"/>
                  </a:schemeClr>
                </a:solidFill>
              </a:rPr>
              <a:t>Study key supply chains </a:t>
            </a:r>
            <a:endParaRPr lang="en-US" dirty="0">
              <a:solidFill>
                <a:schemeClr val="accent1">
                  <a:lumMod val="40000"/>
                  <a:lumOff val="60000"/>
                </a:schemeClr>
              </a:solidFill>
            </a:endParaRPr>
          </a:p>
        </p:txBody>
      </p:sp>
      <p:sp>
        <p:nvSpPr>
          <p:cNvPr id="9" name="Rectangle 8"/>
          <p:cNvSpPr/>
          <p:nvPr/>
        </p:nvSpPr>
        <p:spPr>
          <a:xfrm>
            <a:off x="489097" y="4127710"/>
            <a:ext cx="6858000" cy="400110"/>
          </a:xfrm>
          <a:prstGeom prst="rect">
            <a:avLst/>
          </a:prstGeom>
        </p:spPr>
        <p:txBody>
          <a:bodyPr wrap="square">
            <a:spAutoFit/>
          </a:bodyPr>
          <a:lstStyle/>
          <a:p>
            <a:r>
              <a:rPr lang="en-US" dirty="0" smtClean="0">
                <a:solidFill>
                  <a:schemeClr val="tx1"/>
                </a:solidFill>
              </a:rPr>
              <a:t>Study potential expansion of CVISN’s VWS coverage </a:t>
            </a:r>
            <a:endParaRPr lang="en-US" dirty="0">
              <a:solidFill>
                <a:schemeClr val="tx1"/>
              </a:solidFill>
            </a:endParaRPr>
          </a:p>
        </p:txBody>
      </p:sp>
      <p:sp>
        <p:nvSpPr>
          <p:cNvPr id="10" name="Rectangle 9"/>
          <p:cNvSpPr/>
          <p:nvPr/>
        </p:nvSpPr>
        <p:spPr>
          <a:xfrm>
            <a:off x="467831" y="5329191"/>
            <a:ext cx="7176977" cy="400110"/>
          </a:xfrm>
          <a:prstGeom prst="rect">
            <a:avLst/>
          </a:prstGeom>
        </p:spPr>
        <p:txBody>
          <a:bodyPr wrap="square">
            <a:spAutoFit/>
          </a:bodyPr>
          <a:lstStyle/>
          <a:p>
            <a:r>
              <a:rPr lang="en-US" dirty="0" smtClean="0">
                <a:solidFill>
                  <a:srgbClr val="FFC000"/>
                </a:solidFill>
              </a:rPr>
              <a:t>Evaluate strategies for compiling multistate crash data </a:t>
            </a:r>
            <a:endParaRPr lang="en-US" dirty="0">
              <a:solidFill>
                <a:srgbClr val="FFC000"/>
              </a:solidFill>
            </a:endParaRPr>
          </a:p>
        </p:txBody>
      </p:sp>
      <p:sp>
        <p:nvSpPr>
          <p:cNvPr id="11" name="Rectangle 10"/>
          <p:cNvSpPr/>
          <p:nvPr/>
        </p:nvSpPr>
        <p:spPr>
          <a:xfrm>
            <a:off x="639261" y="4760063"/>
            <a:ext cx="4144083" cy="400110"/>
          </a:xfrm>
          <a:prstGeom prst="rect">
            <a:avLst/>
          </a:prstGeom>
        </p:spPr>
        <p:txBody>
          <a:bodyPr wrap="none">
            <a:spAutoFit/>
          </a:bodyPr>
          <a:lstStyle/>
          <a:p>
            <a:r>
              <a:rPr lang="en-US" dirty="0" smtClean="0">
                <a:solidFill>
                  <a:schemeClr val="tx1"/>
                </a:solidFill>
              </a:rPr>
              <a:t>Integrate dashboard summaries </a:t>
            </a:r>
            <a:endParaRPr lang="en-US" dirty="0">
              <a:solidFill>
                <a:schemeClr val="tx1"/>
              </a:solidFill>
            </a:endParaRPr>
          </a:p>
        </p:txBody>
      </p:sp>
      <p:sp>
        <p:nvSpPr>
          <p:cNvPr id="12" name="Rectangle 11"/>
          <p:cNvSpPr/>
          <p:nvPr/>
        </p:nvSpPr>
        <p:spPr>
          <a:xfrm>
            <a:off x="616688" y="5940847"/>
            <a:ext cx="8293395" cy="707886"/>
          </a:xfrm>
          <a:prstGeom prst="rect">
            <a:avLst/>
          </a:prstGeom>
        </p:spPr>
        <p:txBody>
          <a:bodyPr wrap="square">
            <a:spAutoFit/>
          </a:bodyPr>
          <a:lstStyle/>
          <a:p>
            <a:pPr algn="l"/>
            <a:r>
              <a:rPr lang="en-US" dirty="0" smtClean="0">
                <a:solidFill>
                  <a:schemeClr val="accent1">
                    <a:lumMod val="40000"/>
                    <a:lumOff val="60000"/>
                  </a:schemeClr>
                </a:solidFill>
              </a:rPr>
              <a:t>Develop a mapping and data platform to summarize Delmarva’s freight environment </a:t>
            </a:r>
            <a:endParaRPr lang="en-US" dirty="0">
              <a:solidFill>
                <a:schemeClr val="accent1">
                  <a:lumMod val="40000"/>
                  <a:lumOff val="60000"/>
                </a:schemeClr>
              </a:solidFill>
            </a:endParaRPr>
          </a:p>
        </p:txBody>
      </p:sp>
      <p:pic>
        <p:nvPicPr>
          <p:cNvPr id="13" name="irc_mi" descr="http://vector.me/files/images/1/7/178682/green_checkmark_clip_art.jpg"/>
          <p:cNvPicPr>
            <a:picLocks noChangeAspect="1" noChangeArrowheads="1"/>
          </p:cNvPicPr>
          <p:nvPr/>
        </p:nvPicPr>
        <p:blipFill>
          <a:blip r:embed="rId2" cstate="print"/>
          <a:srcRect/>
          <a:stretch>
            <a:fillRect/>
          </a:stretch>
        </p:blipFill>
        <p:spPr bwMode="auto">
          <a:xfrm>
            <a:off x="3748785" y="3566059"/>
            <a:ext cx="578666" cy="498129"/>
          </a:xfrm>
          <a:prstGeom prst="rect">
            <a:avLst/>
          </a:prstGeom>
          <a:noFill/>
        </p:spPr>
      </p:pic>
      <p:pic>
        <p:nvPicPr>
          <p:cNvPr id="14" name="irc_mi" descr="http://vector.me/files/images/1/7/178682/green_checkmark_clip_art.jpg"/>
          <p:cNvPicPr>
            <a:picLocks noChangeAspect="1" noChangeArrowheads="1"/>
          </p:cNvPicPr>
          <p:nvPr/>
        </p:nvPicPr>
        <p:blipFill>
          <a:blip r:embed="rId2" cstate="print"/>
          <a:srcRect/>
          <a:stretch>
            <a:fillRect/>
          </a:stretch>
        </p:blipFill>
        <p:spPr bwMode="auto">
          <a:xfrm>
            <a:off x="8356227" y="6046989"/>
            <a:ext cx="578666" cy="498129"/>
          </a:xfrm>
          <a:prstGeom prst="rect">
            <a:avLst/>
          </a:prstGeom>
          <a:noFill/>
        </p:spPr>
      </p:pic>
      <p:sp>
        <p:nvSpPr>
          <p:cNvPr id="15" name="Rectangle 14"/>
          <p:cNvSpPr/>
          <p:nvPr/>
        </p:nvSpPr>
        <p:spPr>
          <a:xfrm>
            <a:off x="414667" y="308345"/>
            <a:ext cx="5752215" cy="523220"/>
          </a:xfrm>
          <a:prstGeom prst="rect">
            <a:avLst/>
          </a:prstGeom>
        </p:spPr>
        <p:txBody>
          <a:bodyPr wrap="square">
            <a:spAutoFit/>
          </a:bodyPr>
          <a:lstStyle/>
          <a:p>
            <a:r>
              <a:rPr lang="en-US" sz="2800" dirty="0" smtClean="0">
                <a:solidFill>
                  <a:srgbClr val="FFFF00"/>
                </a:solidFill>
              </a:rPr>
              <a:t>Beyond the Freight Plan…….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7658100" y="6257925"/>
            <a:ext cx="1266825" cy="371475"/>
          </a:xfrm>
          <a:prstGeom prst="rect">
            <a:avLst/>
          </a:prstGeom>
          <a:solidFill>
            <a:schemeClr val="bg1"/>
          </a:solidFill>
          <a:ln w="12700" algn="ctr">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7658100" y="6257925"/>
            <a:ext cx="1266825" cy="371475"/>
          </a:xfrm>
          <a:prstGeom prst="rect">
            <a:avLst/>
          </a:prstGeom>
          <a:solidFill>
            <a:schemeClr val="bg1"/>
          </a:solidFill>
          <a:ln w="12700" algn="ctr">
            <a:noFill/>
            <a:miter lim="800000"/>
            <a:headEnd/>
            <a:tailEnd/>
          </a:ln>
        </p:spPr>
        <p:txBody>
          <a:bodyPr wrap="none" anchor="ctr"/>
          <a:lstStyle/>
          <a:p>
            <a:endParaRPr lang="en-US"/>
          </a:p>
        </p:txBody>
      </p:sp>
      <p:sp>
        <p:nvSpPr>
          <p:cNvPr id="3" name="TextBox 2"/>
          <p:cNvSpPr txBox="1"/>
          <p:nvPr/>
        </p:nvSpPr>
        <p:spPr>
          <a:xfrm>
            <a:off x="1798271" y="2556096"/>
            <a:ext cx="5468164" cy="646331"/>
          </a:xfrm>
          <a:prstGeom prst="rect">
            <a:avLst/>
          </a:prstGeom>
          <a:noFill/>
        </p:spPr>
        <p:txBody>
          <a:bodyPr wrap="none" rtlCol="0">
            <a:spAutoFit/>
          </a:bodyPr>
          <a:lstStyle/>
          <a:p>
            <a:r>
              <a:rPr lang="en-US" sz="3600" dirty="0" smtClean="0">
                <a:solidFill>
                  <a:srgbClr val="FFFF00"/>
                </a:solidFill>
              </a:rPr>
              <a:t>New Federal Legislation</a:t>
            </a:r>
            <a:endParaRPr lang="en-US" sz="3600" dirty="0">
              <a:solidFill>
                <a:srgbClr val="FFFF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7658100" y="6257925"/>
            <a:ext cx="1266825" cy="371475"/>
          </a:xfrm>
          <a:prstGeom prst="rect">
            <a:avLst/>
          </a:prstGeom>
          <a:solidFill>
            <a:schemeClr val="bg1"/>
          </a:solidFill>
          <a:ln w="12700" algn="ctr">
            <a:noFill/>
            <a:miter lim="800000"/>
            <a:headEnd/>
            <a:tailEnd/>
          </a:ln>
        </p:spPr>
        <p:txBody>
          <a:bodyPr wrap="none" anchor="ctr"/>
          <a:lstStyle/>
          <a:p>
            <a:endParaRPr lang="en-US"/>
          </a:p>
        </p:txBody>
      </p:sp>
      <p:pic>
        <p:nvPicPr>
          <p:cNvPr id="10241" name="Picture 1"/>
          <p:cNvPicPr>
            <a:picLocks noChangeAspect="1" noChangeArrowheads="1"/>
          </p:cNvPicPr>
          <p:nvPr/>
        </p:nvPicPr>
        <p:blipFill>
          <a:blip r:embed="rId2" cstate="print"/>
          <a:srcRect l="2286" t="28070" r="8571" b="18713"/>
          <a:stretch>
            <a:fillRect/>
          </a:stretch>
        </p:blipFill>
        <p:spPr bwMode="auto">
          <a:xfrm>
            <a:off x="116963" y="3231587"/>
            <a:ext cx="8896940" cy="3243640"/>
          </a:xfrm>
          <a:prstGeom prst="rect">
            <a:avLst/>
          </a:prstGeom>
          <a:noFill/>
          <a:ln w="9525">
            <a:noFill/>
            <a:miter lim="800000"/>
            <a:headEnd/>
            <a:tailEnd/>
          </a:ln>
        </p:spPr>
      </p:pic>
      <p:sp>
        <p:nvSpPr>
          <p:cNvPr id="8" name="Rectangle 7"/>
          <p:cNvSpPr/>
          <p:nvPr/>
        </p:nvSpPr>
        <p:spPr>
          <a:xfrm>
            <a:off x="425302" y="193634"/>
            <a:ext cx="8452884" cy="707886"/>
          </a:xfrm>
          <a:prstGeom prst="rect">
            <a:avLst/>
          </a:prstGeom>
        </p:spPr>
        <p:txBody>
          <a:bodyPr wrap="square">
            <a:spAutoFit/>
          </a:bodyPr>
          <a:lstStyle/>
          <a:p>
            <a:pPr algn="l"/>
            <a:r>
              <a:rPr lang="en-US" dirty="0" smtClean="0">
                <a:solidFill>
                  <a:srgbClr val="FFFF00"/>
                </a:solidFill>
              </a:rPr>
              <a:t>Fixing America’s Surface Transportation (FAST) Act</a:t>
            </a:r>
            <a:br>
              <a:rPr lang="en-US" dirty="0" smtClean="0">
                <a:solidFill>
                  <a:srgbClr val="FFFF00"/>
                </a:solidFill>
              </a:rPr>
            </a:br>
            <a:r>
              <a:rPr lang="en-US" dirty="0" smtClean="0">
                <a:solidFill>
                  <a:srgbClr val="FFFF00"/>
                </a:solidFill>
              </a:rPr>
              <a:t>Freight Benefits</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7658100" y="6257925"/>
            <a:ext cx="1266825" cy="371475"/>
          </a:xfrm>
          <a:prstGeom prst="rect">
            <a:avLst/>
          </a:prstGeom>
          <a:solidFill>
            <a:schemeClr val="bg1"/>
          </a:solidFill>
          <a:ln w="12700" algn="ctr">
            <a:noFill/>
            <a:miter lim="800000"/>
            <a:headEnd/>
            <a:tailEnd/>
          </a:ln>
        </p:spPr>
        <p:txBody>
          <a:bodyPr wrap="none" anchor="ctr"/>
          <a:lstStyle/>
          <a:p>
            <a:endParaRPr lang="en-US"/>
          </a:p>
        </p:txBody>
      </p:sp>
      <p:pic>
        <p:nvPicPr>
          <p:cNvPr id="57346" name="Picture 2"/>
          <p:cNvPicPr>
            <a:picLocks noChangeAspect="1" noChangeArrowheads="1"/>
          </p:cNvPicPr>
          <p:nvPr/>
        </p:nvPicPr>
        <p:blipFill>
          <a:blip r:embed="rId2" cstate="print"/>
          <a:srcRect l="2286" t="27134" r="8000" b="31813"/>
          <a:stretch>
            <a:fillRect/>
          </a:stretch>
        </p:blipFill>
        <p:spPr bwMode="auto">
          <a:xfrm>
            <a:off x="-1" y="3115340"/>
            <a:ext cx="9111171" cy="2546043"/>
          </a:xfrm>
          <a:prstGeom prst="rect">
            <a:avLst/>
          </a:prstGeom>
          <a:noFill/>
          <a:ln w="9525">
            <a:noFill/>
            <a:miter lim="800000"/>
            <a:headEnd/>
            <a:tailEnd/>
          </a:ln>
        </p:spPr>
      </p:pic>
      <p:sp>
        <p:nvSpPr>
          <p:cNvPr id="4" name="Rectangle 3"/>
          <p:cNvSpPr/>
          <p:nvPr/>
        </p:nvSpPr>
        <p:spPr>
          <a:xfrm>
            <a:off x="425302" y="193634"/>
            <a:ext cx="8452884" cy="707886"/>
          </a:xfrm>
          <a:prstGeom prst="rect">
            <a:avLst/>
          </a:prstGeom>
        </p:spPr>
        <p:txBody>
          <a:bodyPr wrap="square">
            <a:spAutoFit/>
          </a:bodyPr>
          <a:lstStyle/>
          <a:p>
            <a:pPr algn="l"/>
            <a:r>
              <a:rPr lang="en-US" dirty="0" smtClean="0">
                <a:solidFill>
                  <a:srgbClr val="FFFF00"/>
                </a:solidFill>
              </a:rPr>
              <a:t>Fixing America’s Surface Transportation (FAST) Act</a:t>
            </a:r>
            <a:br>
              <a:rPr lang="en-US" dirty="0" smtClean="0">
                <a:solidFill>
                  <a:srgbClr val="FFFF00"/>
                </a:solidFill>
              </a:rPr>
            </a:br>
            <a:r>
              <a:rPr lang="en-US" dirty="0" smtClean="0">
                <a:solidFill>
                  <a:srgbClr val="FFFF00"/>
                </a:solidFill>
              </a:rPr>
              <a:t>Freight Benefits</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7658100" y="6257925"/>
            <a:ext cx="1266825" cy="371475"/>
          </a:xfrm>
          <a:prstGeom prst="rect">
            <a:avLst/>
          </a:prstGeom>
          <a:solidFill>
            <a:schemeClr val="bg1"/>
          </a:solidFill>
          <a:ln w="12700" algn="ctr">
            <a:noFill/>
            <a:miter lim="800000"/>
            <a:headEnd/>
            <a:tailEnd/>
          </a:ln>
        </p:spPr>
        <p:txBody>
          <a:bodyPr wrap="none" anchor="ctr"/>
          <a:lstStyle/>
          <a:p>
            <a:endParaRPr lang="en-US"/>
          </a:p>
        </p:txBody>
      </p:sp>
      <p:sp>
        <p:nvSpPr>
          <p:cNvPr id="3" name="Rectangle 2"/>
          <p:cNvSpPr/>
          <p:nvPr/>
        </p:nvSpPr>
        <p:spPr>
          <a:xfrm>
            <a:off x="361507" y="1227392"/>
            <a:ext cx="8782493" cy="5078313"/>
          </a:xfrm>
          <a:prstGeom prst="rect">
            <a:avLst/>
          </a:prstGeom>
        </p:spPr>
        <p:txBody>
          <a:bodyPr wrap="square">
            <a:spAutoFit/>
          </a:bodyPr>
          <a:lstStyle/>
          <a:p>
            <a:pPr algn="l"/>
            <a:r>
              <a:rPr lang="en-US" sz="1800" dirty="0" smtClean="0">
                <a:solidFill>
                  <a:schemeClr val="tx1"/>
                </a:solidFill>
              </a:rPr>
              <a:t>Sec. 1116 National Highway Freight Program (NEW) New Section 167 in title 23 of the US Code </a:t>
            </a:r>
            <a:br>
              <a:rPr lang="en-US" sz="1800" dirty="0" smtClean="0">
                <a:solidFill>
                  <a:schemeClr val="tx1"/>
                </a:solidFill>
              </a:rPr>
            </a:br>
            <a:endParaRPr lang="en-US" sz="1800" dirty="0" smtClean="0">
              <a:solidFill>
                <a:schemeClr val="tx1"/>
              </a:solidFill>
            </a:endParaRPr>
          </a:p>
          <a:p>
            <a:pPr algn="l"/>
            <a:r>
              <a:rPr lang="en-US" sz="1800" dirty="0" smtClean="0">
                <a:solidFill>
                  <a:schemeClr val="tx1"/>
                </a:solidFill>
              </a:rPr>
              <a:t>• Establishes a national policy and goals</a:t>
            </a:r>
            <a:br>
              <a:rPr lang="en-US" sz="1800" dirty="0" smtClean="0">
                <a:solidFill>
                  <a:schemeClr val="tx1"/>
                </a:solidFill>
              </a:rPr>
            </a:br>
            <a:endParaRPr lang="en-US" sz="1800" dirty="0" smtClean="0">
              <a:solidFill>
                <a:schemeClr val="tx1"/>
              </a:solidFill>
            </a:endParaRPr>
          </a:p>
          <a:p>
            <a:pPr algn="l"/>
            <a:r>
              <a:rPr lang="en-US" sz="1800" dirty="0" smtClean="0">
                <a:solidFill>
                  <a:srgbClr val="FFC000"/>
                </a:solidFill>
              </a:rPr>
              <a:t>• The FHWA Administrator shall establish a National Highway Freight Network consisting of – the 41,518 mile network establish in MAP-21, critical rural freight corridors, critical urban freight corridors, and portions of the Interstate system not included in the 41,518 mile primary highway freight system</a:t>
            </a:r>
            <a:r>
              <a:rPr lang="en-US" sz="1800" dirty="0" smtClean="0">
                <a:solidFill>
                  <a:schemeClr val="tx1"/>
                </a:solidFill>
              </a:rPr>
              <a:t/>
            </a:r>
            <a:br>
              <a:rPr lang="en-US" sz="1800" dirty="0" smtClean="0">
                <a:solidFill>
                  <a:schemeClr val="tx1"/>
                </a:solidFill>
              </a:rPr>
            </a:br>
            <a:endParaRPr lang="en-US" sz="1800" dirty="0" smtClean="0">
              <a:solidFill>
                <a:schemeClr val="tx1"/>
              </a:solidFill>
            </a:endParaRPr>
          </a:p>
          <a:p>
            <a:pPr algn="l"/>
            <a:r>
              <a:rPr lang="en-US" sz="1800" dirty="0" smtClean="0">
                <a:solidFill>
                  <a:schemeClr val="tx1"/>
                </a:solidFill>
              </a:rPr>
              <a:t>• </a:t>
            </a:r>
            <a:r>
              <a:rPr lang="en-US" sz="1800" dirty="0" err="1" smtClean="0">
                <a:solidFill>
                  <a:schemeClr val="tx1"/>
                </a:solidFill>
              </a:rPr>
              <a:t>Redesignation</a:t>
            </a:r>
            <a:r>
              <a:rPr lang="en-US" sz="1800" dirty="0" smtClean="0">
                <a:solidFill>
                  <a:schemeClr val="tx1"/>
                </a:solidFill>
              </a:rPr>
              <a:t> shall occur every 5 years but caps the increase in mileage to not more than 3% of the total system; establishes a process for </a:t>
            </a:r>
            <a:r>
              <a:rPr lang="en-US" sz="1800" dirty="0" err="1" smtClean="0">
                <a:solidFill>
                  <a:schemeClr val="tx1"/>
                </a:solidFill>
              </a:rPr>
              <a:t>redesignation</a:t>
            </a:r>
            <a:endParaRPr lang="en-US" sz="1800" dirty="0" smtClean="0">
              <a:solidFill>
                <a:schemeClr val="tx1"/>
              </a:solidFill>
            </a:endParaRPr>
          </a:p>
          <a:p>
            <a:pPr algn="l"/>
            <a:r>
              <a:rPr lang="en-US" sz="1800" dirty="0" smtClean="0">
                <a:solidFill>
                  <a:schemeClr val="tx1"/>
                </a:solidFill>
              </a:rPr>
              <a:t>- Establishes criteria to designate critical rural and urban corridors</a:t>
            </a:r>
          </a:p>
          <a:p>
            <a:pPr algn="l"/>
            <a:r>
              <a:rPr lang="en-US" sz="1800" dirty="0" smtClean="0">
                <a:solidFill>
                  <a:schemeClr val="tx1"/>
                </a:solidFill>
              </a:rPr>
              <a:t>- MPOs in areas over 500,000 in population may designate urban corridors </a:t>
            </a:r>
            <a:br>
              <a:rPr lang="en-US" sz="1800" dirty="0" smtClean="0">
                <a:solidFill>
                  <a:schemeClr val="tx1"/>
                </a:solidFill>
              </a:rPr>
            </a:br>
            <a:r>
              <a:rPr lang="en-US" sz="1800" dirty="0" smtClean="0">
                <a:solidFill>
                  <a:schemeClr val="tx1"/>
                </a:solidFill>
              </a:rPr>
              <a:t>  in consultation with the State</a:t>
            </a:r>
          </a:p>
          <a:p>
            <a:pPr algn="l"/>
            <a:r>
              <a:rPr lang="en-US" sz="1800" dirty="0" smtClean="0">
                <a:solidFill>
                  <a:schemeClr val="tx1"/>
                </a:solidFill>
              </a:rPr>
              <a:t>- States designate urban corridors in areas under 500,000 in consultation </a:t>
            </a:r>
            <a:br>
              <a:rPr lang="en-US" sz="1800" dirty="0" smtClean="0">
                <a:solidFill>
                  <a:schemeClr val="tx1"/>
                </a:solidFill>
              </a:rPr>
            </a:br>
            <a:r>
              <a:rPr lang="en-US" sz="1800" dirty="0" smtClean="0">
                <a:solidFill>
                  <a:schemeClr val="tx1"/>
                </a:solidFill>
              </a:rPr>
              <a:t>   with MPOs</a:t>
            </a:r>
          </a:p>
          <a:p>
            <a:pPr algn="l"/>
            <a:r>
              <a:rPr lang="en-US" sz="1800" dirty="0" smtClean="0">
                <a:solidFill>
                  <a:schemeClr val="tx1"/>
                </a:solidFill>
              </a:rPr>
              <a:t>- Establishes requirements for urban designations</a:t>
            </a:r>
            <a:endParaRPr lang="en-US" sz="1800" dirty="0">
              <a:solidFill>
                <a:schemeClr val="tx1"/>
              </a:solidFill>
            </a:endParaRPr>
          </a:p>
        </p:txBody>
      </p:sp>
      <p:sp>
        <p:nvSpPr>
          <p:cNvPr id="4" name="Rectangle 3"/>
          <p:cNvSpPr/>
          <p:nvPr/>
        </p:nvSpPr>
        <p:spPr>
          <a:xfrm>
            <a:off x="425302" y="193634"/>
            <a:ext cx="8452884" cy="707886"/>
          </a:xfrm>
          <a:prstGeom prst="rect">
            <a:avLst/>
          </a:prstGeom>
        </p:spPr>
        <p:txBody>
          <a:bodyPr wrap="square">
            <a:spAutoFit/>
          </a:bodyPr>
          <a:lstStyle/>
          <a:p>
            <a:pPr algn="l"/>
            <a:r>
              <a:rPr lang="en-US" dirty="0" smtClean="0">
                <a:solidFill>
                  <a:srgbClr val="FFFF00"/>
                </a:solidFill>
              </a:rPr>
              <a:t>Fixing America’s Surface Transportation (FAST) Act</a:t>
            </a:r>
            <a:br>
              <a:rPr lang="en-US" dirty="0" smtClean="0">
                <a:solidFill>
                  <a:srgbClr val="FFFF00"/>
                </a:solidFill>
              </a:rPr>
            </a:br>
            <a:r>
              <a:rPr lang="en-US" dirty="0" smtClean="0">
                <a:solidFill>
                  <a:srgbClr val="FFFF00"/>
                </a:solidFill>
              </a:rPr>
              <a:t>Freight Benefits</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7658100" y="6257925"/>
            <a:ext cx="1266825" cy="371475"/>
          </a:xfrm>
          <a:prstGeom prst="rect">
            <a:avLst/>
          </a:prstGeom>
          <a:solidFill>
            <a:schemeClr val="bg1"/>
          </a:solidFill>
          <a:ln w="12700" algn="ctr">
            <a:noFill/>
            <a:miter lim="800000"/>
            <a:headEnd/>
            <a:tailEnd/>
          </a:ln>
        </p:spPr>
        <p:txBody>
          <a:bodyPr wrap="none" anchor="ctr"/>
          <a:lstStyle/>
          <a:p>
            <a:endParaRPr lang="en-US"/>
          </a:p>
        </p:txBody>
      </p:sp>
      <p:sp>
        <p:nvSpPr>
          <p:cNvPr id="3" name="Rectangle 2"/>
          <p:cNvSpPr/>
          <p:nvPr/>
        </p:nvSpPr>
        <p:spPr>
          <a:xfrm>
            <a:off x="425302" y="193634"/>
            <a:ext cx="8452884" cy="707886"/>
          </a:xfrm>
          <a:prstGeom prst="rect">
            <a:avLst/>
          </a:prstGeom>
        </p:spPr>
        <p:txBody>
          <a:bodyPr wrap="square">
            <a:spAutoFit/>
          </a:bodyPr>
          <a:lstStyle/>
          <a:p>
            <a:pPr algn="l"/>
            <a:r>
              <a:rPr lang="en-US" dirty="0" smtClean="0">
                <a:solidFill>
                  <a:srgbClr val="FFFF00"/>
                </a:solidFill>
              </a:rPr>
              <a:t>Fixing America’s Surface Transportation (FAST) Act</a:t>
            </a:r>
            <a:br>
              <a:rPr lang="en-US" dirty="0" smtClean="0">
                <a:solidFill>
                  <a:srgbClr val="FFFF00"/>
                </a:solidFill>
              </a:rPr>
            </a:br>
            <a:r>
              <a:rPr lang="en-US" dirty="0" smtClean="0">
                <a:solidFill>
                  <a:srgbClr val="FFFF00"/>
                </a:solidFill>
              </a:rPr>
              <a:t>Freight Benefits</a:t>
            </a:r>
            <a:endParaRPr lang="en-US" dirty="0">
              <a:solidFill>
                <a:srgbClr val="FFFF00"/>
              </a:solidFill>
            </a:endParaRPr>
          </a:p>
        </p:txBody>
      </p:sp>
      <p:pic>
        <p:nvPicPr>
          <p:cNvPr id="62466" name="Picture 2" descr="The Primary Freight Network maps includes 29,966 miles of highways and key land ports of entry in the U.S. based on an inventory of national freight volumes conducted by the FHWA, in consultation with stakeholders, including system users, transport providers, and States."/>
          <p:cNvPicPr>
            <a:picLocks noChangeAspect="1" noChangeArrowheads="1"/>
          </p:cNvPicPr>
          <p:nvPr/>
        </p:nvPicPr>
        <p:blipFill>
          <a:blip r:embed="rId2" cstate="print"/>
          <a:srcRect/>
          <a:stretch>
            <a:fillRect/>
          </a:stretch>
        </p:blipFill>
        <p:spPr bwMode="auto">
          <a:xfrm>
            <a:off x="0" y="1116419"/>
            <a:ext cx="8874159" cy="574158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7658100" y="6257925"/>
            <a:ext cx="1266825" cy="371475"/>
          </a:xfrm>
          <a:prstGeom prst="rect">
            <a:avLst/>
          </a:prstGeom>
          <a:solidFill>
            <a:schemeClr val="bg1"/>
          </a:solidFill>
          <a:ln w="12700" algn="ctr">
            <a:noFill/>
            <a:miter lim="800000"/>
            <a:headEnd/>
            <a:tailEnd/>
          </a:ln>
        </p:spPr>
        <p:txBody>
          <a:bodyPr wrap="none" anchor="ctr"/>
          <a:lstStyle/>
          <a:p>
            <a:endParaRPr lang="en-US"/>
          </a:p>
        </p:txBody>
      </p:sp>
      <p:sp>
        <p:nvSpPr>
          <p:cNvPr id="3" name="Rectangle 2"/>
          <p:cNvSpPr/>
          <p:nvPr/>
        </p:nvSpPr>
        <p:spPr>
          <a:xfrm>
            <a:off x="425302" y="193634"/>
            <a:ext cx="8452884" cy="707886"/>
          </a:xfrm>
          <a:prstGeom prst="rect">
            <a:avLst/>
          </a:prstGeom>
        </p:spPr>
        <p:txBody>
          <a:bodyPr wrap="square">
            <a:spAutoFit/>
          </a:bodyPr>
          <a:lstStyle/>
          <a:p>
            <a:pPr algn="l"/>
            <a:r>
              <a:rPr lang="en-US" dirty="0" smtClean="0">
                <a:solidFill>
                  <a:srgbClr val="FFFF00"/>
                </a:solidFill>
              </a:rPr>
              <a:t>Fixing America’s Surface Transportation (FAST) Act</a:t>
            </a:r>
            <a:br>
              <a:rPr lang="en-US" dirty="0" smtClean="0">
                <a:solidFill>
                  <a:srgbClr val="FFFF00"/>
                </a:solidFill>
              </a:rPr>
            </a:br>
            <a:r>
              <a:rPr lang="en-US" dirty="0" smtClean="0">
                <a:solidFill>
                  <a:srgbClr val="FFFF00"/>
                </a:solidFill>
              </a:rPr>
              <a:t>Freight Benefits</a:t>
            </a:r>
            <a:endParaRPr lang="en-US" dirty="0">
              <a:solidFill>
                <a:srgbClr val="FFFF00"/>
              </a:solidFill>
            </a:endParaRPr>
          </a:p>
        </p:txBody>
      </p:sp>
      <p:pic>
        <p:nvPicPr>
          <p:cNvPr id="59393" name="Picture 1"/>
          <p:cNvPicPr>
            <a:picLocks noChangeAspect="1" noChangeArrowheads="1"/>
          </p:cNvPicPr>
          <p:nvPr/>
        </p:nvPicPr>
        <p:blipFill>
          <a:blip r:embed="rId2" cstate="print"/>
          <a:srcRect l="17714" t="12164" r="22286" b="20585"/>
          <a:stretch>
            <a:fillRect/>
          </a:stretch>
        </p:blipFill>
        <p:spPr bwMode="auto">
          <a:xfrm>
            <a:off x="373483" y="1180393"/>
            <a:ext cx="8294132" cy="56776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7658100" y="6257925"/>
            <a:ext cx="1266825" cy="371475"/>
          </a:xfrm>
          <a:prstGeom prst="rect">
            <a:avLst/>
          </a:prstGeom>
          <a:solidFill>
            <a:schemeClr val="bg1"/>
          </a:solidFill>
          <a:ln w="12700" algn="ctr">
            <a:noFill/>
            <a:miter lim="800000"/>
            <a:headEnd/>
            <a:tailEnd/>
          </a:ln>
        </p:spPr>
        <p:txBody>
          <a:bodyPr wrap="none" anchor="ctr"/>
          <a:lstStyle/>
          <a:p>
            <a:endParaRPr lang="en-US"/>
          </a:p>
        </p:txBody>
      </p:sp>
      <p:sp>
        <p:nvSpPr>
          <p:cNvPr id="3" name="Rectangle 2"/>
          <p:cNvSpPr/>
          <p:nvPr/>
        </p:nvSpPr>
        <p:spPr>
          <a:xfrm>
            <a:off x="361507" y="1227392"/>
            <a:ext cx="8782493" cy="5078313"/>
          </a:xfrm>
          <a:prstGeom prst="rect">
            <a:avLst/>
          </a:prstGeom>
        </p:spPr>
        <p:txBody>
          <a:bodyPr wrap="square">
            <a:spAutoFit/>
          </a:bodyPr>
          <a:lstStyle/>
          <a:p>
            <a:pPr algn="l"/>
            <a:r>
              <a:rPr lang="en-US" sz="1800" dirty="0" smtClean="0">
                <a:solidFill>
                  <a:schemeClr val="tx1"/>
                </a:solidFill>
              </a:rPr>
              <a:t>Sec. 1116 National Highway Freight Program (NEW) New Section 167 in title 23 of the US Code </a:t>
            </a:r>
            <a:br>
              <a:rPr lang="en-US" sz="1800" dirty="0" smtClean="0">
                <a:solidFill>
                  <a:schemeClr val="tx1"/>
                </a:solidFill>
              </a:rPr>
            </a:br>
            <a:endParaRPr lang="en-US" sz="1800" dirty="0" smtClean="0">
              <a:solidFill>
                <a:schemeClr val="tx1"/>
              </a:solidFill>
            </a:endParaRPr>
          </a:p>
          <a:p>
            <a:pPr algn="l"/>
            <a:r>
              <a:rPr lang="en-US" sz="1800" dirty="0" smtClean="0">
                <a:solidFill>
                  <a:schemeClr val="tx1"/>
                </a:solidFill>
              </a:rPr>
              <a:t>• Establishes a national policy and goals</a:t>
            </a:r>
            <a:br>
              <a:rPr lang="en-US" sz="1800" dirty="0" smtClean="0">
                <a:solidFill>
                  <a:schemeClr val="tx1"/>
                </a:solidFill>
              </a:rPr>
            </a:br>
            <a:endParaRPr lang="en-US" sz="1800" dirty="0" smtClean="0">
              <a:solidFill>
                <a:schemeClr val="tx1"/>
              </a:solidFill>
            </a:endParaRPr>
          </a:p>
          <a:p>
            <a:pPr algn="l"/>
            <a:r>
              <a:rPr lang="en-US" sz="1800" dirty="0" smtClean="0">
                <a:solidFill>
                  <a:schemeClr val="tx1"/>
                </a:solidFill>
              </a:rPr>
              <a:t>• The FHWA Administrator shall establish a National Highway Freight Network consisting of – the 41,518 mile network establish in MAP-21, critical rural freight corridors, critical urban freight corridors, and portions of the Interstate system not included in the 41,518 mile primary highway freight system</a:t>
            </a:r>
            <a:br>
              <a:rPr lang="en-US" sz="1800" dirty="0" smtClean="0">
                <a:solidFill>
                  <a:schemeClr val="tx1"/>
                </a:solidFill>
              </a:rPr>
            </a:br>
            <a:endParaRPr lang="en-US" sz="1800" dirty="0" smtClean="0">
              <a:solidFill>
                <a:schemeClr val="tx1"/>
              </a:solidFill>
            </a:endParaRPr>
          </a:p>
          <a:p>
            <a:pPr algn="l"/>
            <a:r>
              <a:rPr lang="en-US" sz="1800" dirty="0" smtClean="0">
                <a:solidFill>
                  <a:schemeClr val="tx1"/>
                </a:solidFill>
              </a:rPr>
              <a:t>• </a:t>
            </a:r>
            <a:r>
              <a:rPr lang="en-US" sz="1800" dirty="0" err="1" smtClean="0">
                <a:solidFill>
                  <a:schemeClr val="tx1"/>
                </a:solidFill>
              </a:rPr>
              <a:t>Redesignation</a:t>
            </a:r>
            <a:r>
              <a:rPr lang="en-US" sz="1800" dirty="0" smtClean="0">
                <a:solidFill>
                  <a:schemeClr val="tx1"/>
                </a:solidFill>
              </a:rPr>
              <a:t> shall occur every 5 years but caps the increase in mileage to not more than 3% of the total system; establishes a process for </a:t>
            </a:r>
            <a:r>
              <a:rPr lang="en-US" sz="1800" dirty="0" err="1" smtClean="0">
                <a:solidFill>
                  <a:schemeClr val="tx1"/>
                </a:solidFill>
              </a:rPr>
              <a:t>redesignation</a:t>
            </a:r>
            <a:endParaRPr lang="en-US" sz="1800" dirty="0" smtClean="0">
              <a:solidFill>
                <a:schemeClr val="tx1"/>
              </a:solidFill>
            </a:endParaRPr>
          </a:p>
          <a:p>
            <a:pPr algn="l"/>
            <a:r>
              <a:rPr lang="en-US" sz="1800" dirty="0" smtClean="0">
                <a:solidFill>
                  <a:schemeClr val="tx1"/>
                </a:solidFill>
              </a:rPr>
              <a:t>- Establishes criteria to designate critical rural and urban corridors</a:t>
            </a:r>
          </a:p>
          <a:p>
            <a:pPr algn="l"/>
            <a:r>
              <a:rPr lang="en-US" sz="1800" dirty="0" smtClean="0">
                <a:solidFill>
                  <a:srgbClr val="FFC000"/>
                </a:solidFill>
              </a:rPr>
              <a:t>- MPOs in areas over 500,000 in population may designate urban corridors </a:t>
            </a:r>
            <a:br>
              <a:rPr lang="en-US" sz="1800" dirty="0" smtClean="0">
                <a:solidFill>
                  <a:srgbClr val="FFC000"/>
                </a:solidFill>
              </a:rPr>
            </a:br>
            <a:r>
              <a:rPr lang="en-US" sz="1800" dirty="0" smtClean="0">
                <a:solidFill>
                  <a:srgbClr val="FFC000"/>
                </a:solidFill>
              </a:rPr>
              <a:t>  in consultation with the State</a:t>
            </a:r>
          </a:p>
          <a:p>
            <a:pPr algn="l"/>
            <a:r>
              <a:rPr lang="en-US" sz="1800" dirty="0" smtClean="0">
                <a:solidFill>
                  <a:srgbClr val="FFC000"/>
                </a:solidFill>
              </a:rPr>
              <a:t>- States designate urban corridors in areas under 500,000 in consultation </a:t>
            </a:r>
            <a:br>
              <a:rPr lang="en-US" sz="1800" dirty="0" smtClean="0">
                <a:solidFill>
                  <a:srgbClr val="FFC000"/>
                </a:solidFill>
              </a:rPr>
            </a:br>
            <a:r>
              <a:rPr lang="en-US" sz="1800" dirty="0" smtClean="0">
                <a:solidFill>
                  <a:srgbClr val="FFC000"/>
                </a:solidFill>
              </a:rPr>
              <a:t>   with MPOs</a:t>
            </a:r>
          </a:p>
          <a:p>
            <a:pPr algn="l"/>
            <a:r>
              <a:rPr lang="en-US" sz="1800" dirty="0" smtClean="0">
                <a:solidFill>
                  <a:srgbClr val="FFC000"/>
                </a:solidFill>
              </a:rPr>
              <a:t>- Establishes requirements for urban designations</a:t>
            </a:r>
            <a:endParaRPr lang="en-US" sz="1800" dirty="0">
              <a:solidFill>
                <a:srgbClr val="FFC000"/>
              </a:solidFill>
            </a:endParaRPr>
          </a:p>
        </p:txBody>
      </p:sp>
      <p:sp>
        <p:nvSpPr>
          <p:cNvPr id="4" name="Rectangle 3"/>
          <p:cNvSpPr/>
          <p:nvPr/>
        </p:nvSpPr>
        <p:spPr>
          <a:xfrm>
            <a:off x="425302" y="193634"/>
            <a:ext cx="8452884" cy="707886"/>
          </a:xfrm>
          <a:prstGeom prst="rect">
            <a:avLst/>
          </a:prstGeom>
        </p:spPr>
        <p:txBody>
          <a:bodyPr wrap="square">
            <a:spAutoFit/>
          </a:bodyPr>
          <a:lstStyle/>
          <a:p>
            <a:pPr algn="l"/>
            <a:r>
              <a:rPr lang="en-US" dirty="0" smtClean="0">
                <a:solidFill>
                  <a:srgbClr val="FFFF00"/>
                </a:solidFill>
              </a:rPr>
              <a:t>Fixing America’s Surface Transportation (FAST) Act</a:t>
            </a:r>
            <a:br>
              <a:rPr lang="en-US" dirty="0" smtClean="0">
                <a:solidFill>
                  <a:srgbClr val="FFFF00"/>
                </a:solidFill>
              </a:rPr>
            </a:br>
            <a:r>
              <a:rPr lang="en-US" dirty="0" smtClean="0">
                <a:solidFill>
                  <a:srgbClr val="FFFF00"/>
                </a:solidFill>
              </a:rPr>
              <a:t>Freight Benefits</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7658100" y="6257925"/>
            <a:ext cx="1266825" cy="371475"/>
          </a:xfrm>
          <a:prstGeom prst="rect">
            <a:avLst/>
          </a:prstGeom>
          <a:solidFill>
            <a:schemeClr val="bg1"/>
          </a:solidFill>
          <a:ln w="12700" algn="ctr">
            <a:noFill/>
            <a:miter lim="800000"/>
            <a:headEnd/>
            <a:tailEnd/>
          </a:ln>
        </p:spPr>
        <p:txBody>
          <a:bodyPr wrap="none" anchor="ctr"/>
          <a:lstStyle/>
          <a:p>
            <a:endParaRPr lang="en-US"/>
          </a:p>
        </p:txBody>
      </p:sp>
      <p:pic>
        <p:nvPicPr>
          <p:cNvPr id="3" name="Picture 2" descr="DE_all.jpg"/>
          <p:cNvPicPr>
            <a:picLocks noChangeAspect="1"/>
          </p:cNvPicPr>
          <p:nvPr/>
        </p:nvPicPr>
        <p:blipFill>
          <a:blip r:embed="rId2" cstate="print"/>
          <a:stretch>
            <a:fillRect/>
          </a:stretch>
        </p:blipFill>
        <p:spPr>
          <a:xfrm>
            <a:off x="1922318" y="0"/>
            <a:ext cx="5299364" cy="6858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p:spPr>
        <p:txBody>
          <a:bodyPr/>
          <a:lstStyle/>
          <a:p>
            <a:fld id="{10FF0C7D-16EF-48FA-A856-EC5834120B34}" type="slidenum">
              <a:rPr lang="en-US" smtClean="0"/>
              <a:pPr/>
              <a:t>1</a:t>
            </a:fld>
            <a:endParaRPr lang="en-US" smtClean="0"/>
          </a:p>
        </p:txBody>
      </p:sp>
      <p:sp>
        <p:nvSpPr>
          <p:cNvPr id="9219" name="Rectangle 2"/>
          <p:cNvSpPr>
            <a:spLocks noChangeArrowheads="1"/>
          </p:cNvSpPr>
          <p:nvPr/>
        </p:nvSpPr>
        <p:spPr bwMode="auto">
          <a:xfrm>
            <a:off x="7658100" y="6257925"/>
            <a:ext cx="1266825" cy="371475"/>
          </a:xfrm>
          <a:prstGeom prst="rect">
            <a:avLst/>
          </a:prstGeom>
          <a:solidFill>
            <a:schemeClr val="bg1"/>
          </a:solidFill>
          <a:ln w="12700" algn="ctr">
            <a:noFill/>
            <a:miter lim="800000"/>
            <a:headEnd/>
            <a:tailEnd/>
          </a:ln>
        </p:spPr>
        <p:txBody>
          <a:bodyPr wrap="none" anchor="ctr"/>
          <a:lstStyle/>
          <a:p>
            <a:endParaRPr lang="en-US"/>
          </a:p>
        </p:txBody>
      </p:sp>
      <p:sp>
        <p:nvSpPr>
          <p:cNvPr id="9220" name="Rectangle 3"/>
          <p:cNvSpPr>
            <a:spLocks noChangeArrowheads="1"/>
          </p:cNvSpPr>
          <p:nvPr/>
        </p:nvSpPr>
        <p:spPr bwMode="auto">
          <a:xfrm>
            <a:off x="311150" y="6343650"/>
            <a:ext cx="266700" cy="371475"/>
          </a:xfrm>
          <a:prstGeom prst="rect">
            <a:avLst/>
          </a:prstGeom>
          <a:solidFill>
            <a:schemeClr val="bg1"/>
          </a:solidFill>
          <a:ln w="12700" algn="ctr">
            <a:noFill/>
            <a:miter lim="800000"/>
            <a:headEnd/>
            <a:tailEnd/>
          </a:ln>
        </p:spPr>
        <p:txBody>
          <a:bodyPr wrap="none" anchor="ctr"/>
          <a:lstStyle/>
          <a:p>
            <a:endParaRPr lang="en-US"/>
          </a:p>
        </p:txBody>
      </p:sp>
      <p:sp>
        <p:nvSpPr>
          <p:cNvPr id="8" name="TextBox 11"/>
          <p:cNvSpPr txBox="1">
            <a:spLocks noChangeArrowheads="1"/>
          </p:cNvSpPr>
          <p:nvPr/>
        </p:nvSpPr>
        <p:spPr bwMode="auto">
          <a:xfrm>
            <a:off x="467724" y="511217"/>
            <a:ext cx="8031163" cy="461665"/>
          </a:xfrm>
          <a:prstGeom prst="rect">
            <a:avLst/>
          </a:prstGeom>
          <a:noFill/>
          <a:ln w="9525">
            <a:noFill/>
            <a:miter lim="800000"/>
            <a:headEnd/>
            <a:tailEnd/>
          </a:ln>
        </p:spPr>
        <p:txBody>
          <a:bodyPr>
            <a:spAutoFit/>
          </a:bodyPr>
          <a:lstStyle/>
          <a:p>
            <a:pPr algn="l"/>
            <a:r>
              <a:rPr lang="en-US" sz="2400" dirty="0" smtClean="0">
                <a:solidFill>
                  <a:srgbClr val="FFFF00"/>
                </a:solidFill>
              </a:rPr>
              <a:t>Where have we been?</a:t>
            </a:r>
            <a:endParaRPr lang="en-US" sz="2400" dirty="0">
              <a:solidFill>
                <a:srgbClr val="FFFF00"/>
              </a:solidFill>
            </a:endParaRPr>
          </a:p>
        </p:txBody>
      </p:sp>
      <p:sp>
        <p:nvSpPr>
          <p:cNvPr id="11" name="TextBox 10"/>
          <p:cNvSpPr txBox="1"/>
          <p:nvPr/>
        </p:nvSpPr>
        <p:spPr>
          <a:xfrm>
            <a:off x="467635" y="1123536"/>
            <a:ext cx="8200115" cy="4093428"/>
          </a:xfrm>
          <a:prstGeom prst="rect">
            <a:avLst/>
          </a:prstGeom>
          <a:noFill/>
        </p:spPr>
        <p:txBody>
          <a:bodyPr wrap="square" rtlCol="0">
            <a:spAutoFit/>
          </a:bodyPr>
          <a:lstStyle/>
          <a:p>
            <a:pPr algn="l">
              <a:buFont typeface="Arial" pitchFamily="34" charset="0"/>
              <a:buChar char="•"/>
            </a:pPr>
            <a:r>
              <a:rPr lang="en-US" dirty="0" smtClean="0">
                <a:solidFill>
                  <a:schemeClr val="tx2"/>
                </a:solidFill>
              </a:rPr>
              <a:t> 2009 &amp; 2010: Delmarva Rail Summit</a:t>
            </a:r>
          </a:p>
          <a:p>
            <a:pPr algn="l">
              <a:buFont typeface="Arial" pitchFamily="34" charset="0"/>
              <a:buChar char="•"/>
            </a:pPr>
            <a:endParaRPr lang="en-US" sz="1600" dirty="0" smtClean="0">
              <a:solidFill>
                <a:schemeClr val="tx2"/>
              </a:solidFill>
            </a:endParaRPr>
          </a:p>
          <a:p>
            <a:pPr algn="l">
              <a:buFont typeface="Arial" pitchFamily="34" charset="0"/>
              <a:buChar char="•"/>
            </a:pPr>
            <a:r>
              <a:rPr lang="en-US" dirty="0" smtClean="0">
                <a:solidFill>
                  <a:schemeClr val="tx2"/>
                </a:solidFill>
              </a:rPr>
              <a:t> 2011-Present: Expanded to include all freight. Over 200 unique</a:t>
            </a:r>
            <a:br>
              <a:rPr lang="en-US" dirty="0" smtClean="0">
                <a:solidFill>
                  <a:schemeClr val="tx2"/>
                </a:solidFill>
              </a:rPr>
            </a:br>
            <a:r>
              <a:rPr lang="en-US" dirty="0" smtClean="0">
                <a:solidFill>
                  <a:schemeClr val="tx2"/>
                </a:solidFill>
              </a:rPr>
              <a:t>  attendees to summit</a:t>
            </a:r>
            <a:br>
              <a:rPr lang="en-US" dirty="0" smtClean="0">
                <a:solidFill>
                  <a:schemeClr val="tx2"/>
                </a:solidFill>
              </a:rPr>
            </a:br>
            <a:endParaRPr lang="en-US" dirty="0" smtClean="0">
              <a:solidFill>
                <a:schemeClr val="tx2"/>
              </a:solidFill>
            </a:endParaRPr>
          </a:p>
          <a:p>
            <a:pPr algn="l">
              <a:buFont typeface="Arial" pitchFamily="34" charset="0"/>
              <a:buChar char="•"/>
            </a:pPr>
            <a:r>
              <a:rPr lang="en-US" dirty="0" smtClean="0">
                <a:solidFill>
                  <a:schemeClr val="tx2"/>
                </a:solidFill>
              </a:rPr>
              <a:t> 2013 – Present: Added “Winter Meetings”</a:t>
            </a:r>
            <a:br>
              <a:rPr lang="en-US" dirty="0" smtClean="0">
                <a:solidFill>
                  <a:schemeClr val="tx2"/>
                </a:solidFill>
              </a:rPr>
            </a:br>
            <a:endParaRPr lang="en-US" dirty="0" smtClean="0">
              <a:solidFill>
                <a:schemeClr val="tx2"/>
              </a:solidFill>
            </a:endParaRPr>
          </a:p>
          <a:p>
            <a:pPr algn="l">
              <a:buFont typeface="Arial" pitchFamily="34" charset="0"/>
              <a:buChar char="•"/>
            </a:pPr>
            <a:r>
              <a:rPr lang="en-US" dirty="0" smtClean="0">
                <a:solidFill>
                  <a:schemeClr val="tx2"/>
                </a:solidFill>
              </a:rPr>
              <a:t> 2014 Established Delmarva Freight &amp; Goods Movement </a:t>
            </a:r>
            <a:br>
              <a:rPr lang="en-US" dirty="0" smtClean="0">
                <a:solidFill>
                  <a:schemeClr val="tx2"/>
                </a:solidFill>
              </a:rPr>
            </a:br>
            <a:r>
              <a:rPr lang="en-US" dirty="0" smtClean="0">
                <a:solidFill>
                  <a:schemeClr val="tx2"/>
                </a:solidFill>
              </a:rPr>
              <a:t>  Working Group</a:t>
            </a:r>
            <a:br>
              <a:rPr lang="en-US" dirty="0" smtClean="0">
                <a:solidFill>
                  <a:schemeClr val="tx2"/>
                </a:solidFill>
              </a:rPr>
            </a:br>
            <a:r>
              <a:rPr lang="en-US" dirty="0" smtClean="0">
                <a:solidFill>
                  <a:schemeClr val="tx2"/>
                </a:solidFill>
              </a:rPr>
              <a:t>  </a:t>
            </a:r>
            <a:r>
              <a:rPr lang="en-US" sz="1600" dirty="0" smtClean="0">
                <a:solidFill>
                  <a:schemeClr val="tx2"/>
                </a:solidFill>
              </a:rPr>
              <a:t>Includes: </a:t>
            </a:r>
            <a:br>
              <a:rPr lang="en-US" sz="1600" dirty="0" smtClean="0">
                <a:solidFill>
                  <a:schemeClr val="tx2"/>
                </a:solidFill>
              </a:rPr>
            </a:br>
            <a:r>
              <a:rPr lang="en-US" sz="1600" dirty="0" smtClean="0">
                <a:solidFill>
                  <a:schemeClr val="tx2"/>
                </a:solidFill>
              </a:rPr>
              <a:t>  - Public Agencies (DOTs, MPOs)</a:t>
            </a:r>
            <a:br>
              <a:rPr lang="en-US" sz="1600" dirty="0" smtClean="0">
                <a:solidFill>
                  <a:schemeClr val="tx2"/>
                </a:solidFill>
              </a:rPr>
            </a:br>
            <a:r>
              <a:rPr lang="en-US" sz="1600" dirty="0" smtClean="0">
                <a:solidFill>
                  <a:schemeClr val="tx2"/>
                </a:solidFill>
              </a:rPr>
              <a:t>  - Private Sector</a:t>
            </a:r>
            <a:br>
              <a:rPr lang="en-US" sz="1600" dirty="0" smtClean="0">
                <a:solidFill>
                  <a:schemeClr val="tx2"/>
                </a:solidFill>
              </a:rPr>
            </a:br>
            <a:r>
              <a:rPr lang="en-US" sz="1600" dirty="0" smtClean="0">
                <a:solidFill>
                  <a:schemeClr val="tx2"/>
                </a:solidFill>
              </a:rPr>
              <a:t>  - Ports</a:t>
            </a:r>
            <a:br>
              <a:rPr lang="en-US" sz="1600" dirty="0" smtClean="0">
                <a:solidFill>
                  <a:schemeClr val="tx2"/>
                </a:solidFill>
              </a:rPr>
            </a:br>
            <a:r>
              <a:rPr lang="en-US" sz="1600" dirty="0" smtClean="0">
                <a:solidFill>
                  <a:schemeClr val="tx2"/>
                </a:solidFill>
              </a:rPr>
              <a:t>  - Anyone interested in freight!</a:t>
            </a:r>
            <a:endParaRPr lang="en-US" dirty="0">
              <a:solidFill>
                <a:schemeClr val="tx2"/>
              </a:solidFill>
            </a:endParaRPr>
          </a:p>
        </p:txBody>
      </p:sp>
      <p:pic>
        <p:nvPicPr>
          <p:cNvPr id="7" name="Picture 5"/>
          <p:cNvPicPr>
            <a:picLocks noChangeAspect="1" noChangeArrowheads="1"/>
          </p:cNvPicPr>
          <p:nvPr/>
        </p:nvPicPr>
        <p:blipFill>
          <a:blip r:embed="rId2" cstate="print"/>
          <a:srcRect r="5898" b="7308"/>
          <a:stretch>
            <a:fillRect/>
          </a:stretch>
        </p:blipFill>
        <p:spPr bwMode="auto">
          <a:xfrm>
            <a:off x="3799162" y="3857626"/>
            <a:ext cx="5344838" cy="2828924"/>
          </a:xfrm>
          <a:prstGeom prst="rect">
            <a:avLst/>
          </a:prstGeom>
          <a:noFill/>
          <a:ln w="9525">
            <a:noFill/>
            <a:miter lim="800000"/>
            <a:headEnd/>
            <a:tailEnd/>
          </a:ln>
          <a:effectLst/>
        </p:spPr>
      </p:pic>
    </p:spTree>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7658100" y="6257925"/>
            <a:ext cx="1266825" cy="371475"/>
          </a:xfrm>
          <a:prstGeom prst="rect">
            <a:avLst/>
          </a:prstGeom>
          <a:solidFill>
            <a:schemeClr val="bg1"/>
          </a:solidFill>
          <a:ln w="12700" algn="ctr">
            <a:noFill/>
            <a:miter lim="800000"/>
            <a:headEnd/>
            <a:tailEnd/>
          </a:ln>
        </p:spPr>
        <p:txBody>
          <a:bodyPr wrap="none" anchor="ctr"/>
          <a:lstStyle/>
          <a:p>
            <a:endParaRPr lang="en-US"/>
          </a:p>
        </p:txBody>
      </p:sp>
      <p:sp>
        <p:nvSpPr>
          <p:cNvPr id="5" name="Rectangle 4"/>
          <p:cNvSpPr/>
          <p:nvPr/>
        </p:nvSpPr>
        <p:spPr>
          <a:xfrm>
            <a:off x="368152" y="1190692"/>
            <a:ext cx="8524875" cy="4801314"/>
          </a:xfrm>
          <a:prstGeom prst="rect">
            <a:avLst/>
          </a:prstGeom>
        </p:spPr>
        <p:txBody>
          <a:bodyPr wrap="square">
            <a:spAutoFit/>
          </a:bodyPr>
          <a:lstStyle/>
          <a:p>
            <a:pPr algn="l"/>
            <a:r>
              <a:rPr lang="en-US" sz="1800" dirty="0" smtClean="0">
                <a:solidFill>
                  <a:schemeClr val="tx1"/>
                </a:solidFill>
              </a:rPr>
              <a:t>From Delmarva Freight Plan</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r>
              <a:rPr lang="en-US" sz="1800" dirty="0" smtClean="0">
                <a:solidFill>
                  <a:schemeClr val="tx1"/>
                </a:solidFill>
              </a:rPr>
              <a:t>Detail the peninsula’s freight network: Continue to define and refine a freight network for the Delmarva Peninsula, building on this plan, WILMAPCO’s classifications, and in coordination with DelDOT, MDOT, and VDOT. Further detail the network inventory by adding/mapping technical data such as road widths, bridge loads, weight limits, height restrictions, operating restrictions, etc., and by compiling all information into a readily-accessible format that can be referenced by or distributed to a broad audience. </a:t>
            </a:r>
          </a:p>
          <a:p>
            <a:pPr algn="l"/>
            <a:r>
              <a:rPr lang="en-US" sz="1800" i="1" dirty="0" smtClean="0">
                <a:solidFill>
                  <a:schemeClr val="tx1"/>
                </a:solidFill>
              </a:rPr>
              <a:t>Tier 1F – State Primary Freight Corridor</a:t>
            </a:r>
            <a:br>
              <a:rPr lang="en-US" sz="1800" i="1" dirty="0" smtClean="0">
                <a:solidFill>
                  <a:schemeClr val="tx1"/>
                </a:solidFill>
              </a:rPr>
            </a:br>
            <a:r>
              <a:rPr lang="en-US" sz="1800" i="1" dirty="0" smtClean="0">
                <a:solidFill>
                  <a:schemeClr val="tx1"/>
                </a:solidFill>
              </a:rPr>
              <a:t>               (included on the Federal PFN) </a:t>
            </a:r>
          </a:p>
          <a:p>
            <a:pPr algn="l"/>
            <a:r>
              <a:rPr lang="en-US" sz="1800" i="1" dirty="0" smtClean="0">
                <a:solidFill>
                  <a:schemeClr val="tx1"/>
                </a:solidFill>
              </a:rPr>
              <a:t>Tier 1S – State Primary Freight Corridor</a:t>
            </a:r>
            <a:br>
              <a:rPr lang="en-US" sz="1800" i="1" dirty="0" smtClean="0">
                <a:solidFill>
                  <a:schemeClr val="tx1"/>
                </a:solidFill>
              </a:rPr>
            </a:br>
            <a:r>
              <a:rPr lang="en-US" sz="1800" i="1" dirty="0" smtClean="0">
                <a:solidFill>
                  <a:schemeClr val="tx1"/>
                </a:solidFill>
              </a:rPr>
              <a:t>                (not included on the Federal PFN) </a:t>
            </a:r>
          </a:p>
          <a:p>
            <a:pPr algn="l"/>
            <a:r>
              <a:rPr lang="en-US" sz="1800" i="1" dirty="0" smtClean="0">
                <a:solidFill>
                  <a:schemeClr val="tx1"/>
                </a:solidFill>
              </a:rPr>
              <a:t>Tier 2 – State Secondary Freight Corridor </a:t>
            </a:r>
          </a:p>
          <a:p>
            <a:pPr algn="l"/>
            <a:r>
              <a:rPr lang="en-US" sz="1800" i="1" dirty="0" smtClean="0">
                <a:solidFill>
                  <a:schemeClr val="tx1"/>
                </a:solidFill>
              </a:rPr>
              <a:t>Tier 3 – First/Last Mile or other potential </a:t>
            </a:r>
            <a:br>
              <a:rPr lang="en-US" sz="1800" i="1" dirty="0" smtClean="0">
                <a:solidFill>
                  <a:schemeClr val="tx1"/>
                </a:solidFill>
              </a:rPr>
            </a:br>
            <a:r>
              <a:rPr lang="en-US" sz="1800" i="1" dirty="0" smtClean="0">
                <a:solidFill>
                  <a:schemeClr val="tx1"/>
                </a:solidFill>
              </a:rPr>
              <a:t>              freight-relevant connection </a:t>
            </a:r>
          </a:p>
          <a:p>
            <a:pPr algn="l"/>
            <a:r>
              <a:rPr lang="en-US" sz="1800" i="1" dirty="0" smtClean="0">
                <a:solidFill>
                  <a:schemeClr val="tx1"/>
                </a:solidFill>
              </a:rPr>
              <a:t>Tier 4 – not categorized </a:t>
            </a:r>
          </a:p>
        </p:txBody>
      </p:sp>
      <p:pic>
        <p:nvPicPr>
          <p:cNvPr id="7" name="Picture 6" descr="Closeup.jpg"/>
          <p:cNvPicPr>
            <a:picLocks noChangeAspect="1"/>
          </p:cNvPicPr>
          <p:nvPr/>
        </p:nvPicPr>
        <p:blipFill>
          <a:blip r:embed="rId2" cstate="print"/>
          <a:srcRect l="1725" t="1333" r="1725" b="12000"/>
          <a:stretch>
            <a:fillRect/>
          </a:stretch>
        </p:blipFill>
        <p:spPr>
          <a:xfrm>
            <a:off x="5421577" y="3551697"/>
            <a:ext cx="2680432" cy="3113717"/>
          </a:xfrm>
          <a:prstGeom prst="rect">
            <a:avLst/>
          </a:prstGeom>
        </p:spPr>
      </p:pic>
      <p:sp>
        <p:nvSpPr>
          <p:cNvPr id="8" name="Rectangle 7"/>
          <p:cNvSpPr/>
          <p:nvPr/>
        </p:nvSpPr>
        <p:spPr>
          <a:xfrm>
            <a:off x="425302" y="193634"/>
            <a:ext cx="8452884" cy="707886"/>
          </a:xfrm>
          <a:prstGeom prst="rect">
            <a:avLst/>
          </a:prstGeom>
        </p:spPr>
        <p:txBody>
          <a:bodyPr wrap="square">
            <a:spAutoFit/>
          </a:bodyPr>
          <a:lstStyle/>
          <a:p>
            <a:pPr algn="l"/>
            <a:r>
              <a:rPr lang="en-US" dirty="0" smtClean="0">
                <a:solidFill>
                  <a:srgbClr val="FFFF00"/>
                </a:solidFill>
              </a:rPr>
              <a:t>Fixing America’s Surface Transportation (FAST) Act</a:t>
            </a:r>
            <a:br>
              <a:rPr lang="en-US" dirty="0" smtClean="0">
                <a:solidFill>
                  <a:srgbClr val="FFFF00"/>
                </a:solidFill>
              </a:rPr>
            </a:br>
            <a:r>
              <a:rPr lang="en-US" dirty="0" smtClean="0">
                <a:solidFill>
                  <a:srgbClr val="FFFF00"/>
                </a:solidFill>
              </a:rPr>
              <a:t>Freight Benefits</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7658100" y="6257925"/>
            <a:ext cx="1266825" cy="371475"/>
          </a:xfrm>
          <a:prstGeom prst="rect">
            <a:avLst/>
          </a:prstGeom>
          <a:solidFill>
            <a:schemeClr val="bg1"/>
          </a:solidFill>
          <a:ln w="12700" algn="ctr">
            <a:noFill/>
            <a:miter lim="800000"/>
            <a:headEnd/>
            <a:tailEnd/>
          </a:ln>
        </p:spPr>
        <p:txBody>
          <a:bodyPr wrap="none" anchor="ctr"/>
          <a:lstStyle/>
          <a:p>
            <a:endParaRPr lang="en-US"/>
          </a:p>
        </p:txBody>
      </p:sp>
      <p:sp>
        <p:nvSpPr>
          <p:cNvPr id="3" name="Rectangle 2"/>
          <p:cNvSpPr/>
          <p:nvPr/>
        </p:nvSpPr>
        <p:spPr>
          <a:xfrm>
            <a:off x="425302" y="193634"/>
            <a:ext cx="8452884" cy="707886"/>
          </a:xfrm>
          <a:prstGeom prst="rect">
            <a:avLst/>
          </a:prstGeom>
        </p:spPr>
        <p:txBody>
          <a:bodyPr wrap="square">
            <a:spAutoFit/>
          </a:bodyPr>
          <a:lstStyle/>
          <a:p>
            <a:pPr algn="l"/>
            <a:r>
              <a:rPr lang="en-US" dirty="0" smtClean="0">
                <a:solidFill>
                  <a:srgbClr val="FFFF00"/>
                </a:solidFill>
              </a:rPr>
              <a:t>Fixing America’s Surface Transportation (FAST) Act</a:t>
            </a:r>
            <a:br>
              <a:rPr lang="en-US" dirty="0" smtClean="0">
                <a:solidFill>
                  <a:srgbClr val="FFFF00"/>
                </a:solidFill>
              </a:rPr>
            </a:br>
            <a:r>
              <a:rPr lang="en-US" dirty="0" smtClean="0">
                <a:solidFill>
                  <a:srgbClr val="FFFF00"/>
                </a:solidFill>
              </a:rPr>
              <a:t>Freight Benefits</a:t>
            </a:r>
            <a:endParaRPr lang="en-US" dirty="0">
              <a:solidFill>
                <a:srgbClr val="FFFF00"/>
              </a:solidFill>
            </a:endParaRPr>
          </a:p>
        </p:txBody>
      </p:sp>
      <p:pic>
        <p:nvPicPr>
          <p:cNvPr id="58369" name="Picture 1"/>
          <p:cNvPicPr>
            <a:picLocks noChangeAspect="1" noChangeArrowheads="1"/>
          </p:cNvPicPr>
          <p:nvPr/>
        </p:nvPicPr>
        <p:blipFill>
          <a:blip r:embed="rId2" cstate="print"/>
          <a:srcRect l="26286" t="20585" r="50286" b="-936"/>
          <a:stretch>
            <a:fillRect/>
          </a:stretch>
        </p:blipFill>
        <p:spPr bwMode="auto">
          <a:xfrm>
            <a:off x="6568898" y="1039998"/>
            <a:ext cx="2575102" cy="5393863"/>
          </a:xfrm>
          <a:prstGeom prst="rect">
            <a:avLst/>
          </a:prstGeom>
          <a:noFill/>
          <a:ln w="9525">
            <a:noFill/>
            <a:miter lim="800000"/>
            <a:headEnd/>
            <a:tailEnd/>
          </a:ln>
        </p:spPr>
      </p:pic>
      <p:pic>
        <p:nvPicPr>
          <p:cNvPr id="58370" name="Picture 2"/>
          <p:cNvPicPr>
            <a:picLocks noChangeAspect="1" noChangeArrowheads="1"/>
          </p:cNvPicPr>
          <p:nvPr/>
        </p:nvPicPr>
        <p:blipFill>
          <a:blip r:embed="rId3" cstate="print"/>
          <a:srcRect l="26857" t="27134" r="21714" b="21520"/>
          <a:stretch>
            <a:fillRect/>
          </a:stretch>
        </p:blipFill>
        <p:spPr bwMode="auto">
          <a:xfrm>
            <a:off x="0" y="1352798"/>
            <a:ext cx="6552869" cy="39953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7658100" y="6257925"/>
            <a:ext cx="1266825" cy="371475"/>
          </a:xfrm>
          <a:prstGeom prst="rect">
            <a:avLst/>
          </a:prstGeom>
          <a:solidFill>
            <a:schemeClr val="bg1"/>
          </a:solidFill>
          <a:ln w="12700" algn="ctr">
            <a:noFill/>
            <a:miter lim="800000"/>
            <a:headEnd/>
            <a:tailEnd/>
          </a:ln>
        </p:spPr>
        <p:txBody>
          <a:bodyPr wrap="none" anchor="ctr"/>
          <a:lstStyle/>
          <a:p>
            <a:endParaRPr lang="en-US"/>
          </a:p>
        </p:txBody>
      </p:sp>
      <p:sp>
        <p:nvSpPr>
          <p:cNvPr id="3" name="Rectangle 2"/>
          <p:cNvSpPr/>
          <p:nvPr/>
        </p:nvSpPr>
        <p:spPr>
          <a:xfrm>
            <a:off x="425302" y="193634"/>
            <a:ext cx="8452884" cy="707886"/>
          </a:xfrm>
          <a:prstGeom prst="rect">
            <a:avLst/>
          </a:prstGeom>
        </p:spPr>
        <p:txBody>
          <a:bodyPr wrap="square">
            <a:spAutoFit/>
          </a:bodyPr>
          <a:lstStyle/>
          <a:p>
            <a:pPr algn="l"/>
            <a:r>
              <a:rPr lang="en-US" dirty="0" smtClean="0">
                <a:solidFill>
                  <a:srgbClr val="FFFF00"/>
                </a:solidFill>
              </a:rPr>
              <a:t>Fixing America’s Surface Transportation (FAST) Act</a:t>
            </a:r>
            <a:br>
              <a:rPr lang="en-US" dirty="0" smtClean="0">
                <a:solidFill>
                  <a:srgbClr val="FFFF00"/>
                </a:solidFill>
              </a:rPr>
            </a:br>
            <a:r>
              <a:rPr lang="en-US" dirty="0" smtClean="0">
                <a:solidFill>
                  <a:srgbClr val="FFFF00"/>
                </a:solidFill>
              </a:rPr>
              <a:t>Freight Benefits</a:t>
            </a:r>
            <a:endParaRPr lang="en-US" dirty="0">
              <a:solidFill>
                <a:srgbClr val="FFFF00"/>
              </a:solidFill>
            </a:endParaRPr>
          </a:p>
        </p:txBody>
      </p:sp>
      <p:sp>
        <p:nvSpPr>
          <p:cNvPr id="4" name="Rectangle 3"/>
          <p:cNvSpPr/>
          <p:nvPr/>
        </p:nvSpPr>
        <p:spPr>
          <a:xfrm>
            <a:off x="435934" y="1313020"/>
            <a:ext cx="8708065" cy="5078313"/>
          </a:xfrm>
          <a:prstGeom prst="rect">
            <a:avLst/>
          </a:prstGeom>
        </p:spPr>
        <p:txBody>
          <a:bodyPr wrap="square">
            <a:spAutoFit/>
          </a:bodyPr>
          <a:lstStyle/>
          <a:p>
            <a:pPr algn="l"/>
            <a:r>
              <a:rPr lang="en-US" sz="1800" dirty="0" smtClean="0">
                <a:solidFill>
                  <a:schemeClr val="tx1"/>
                </a:solidFill>
              </a:rPr>
              <a:t>• States may use funding to improve freight mobility on the network; the Secretary shall calculate each State’s proportion of the primary highway freight system based on mileage in a State; if a State’s proportion is greater than or equal to 2% the State may obligate funds on the primary highway freight system, critical rural and urban corridors; in State with less than 2% of the miles the State may obligate funds for any component of the National Highway Freight Network</a:t>
            </a:r>
            <a:br>
              <a:rPr lang="en-US" sz="1800" dirty="0" smtClean="0">
                <a:solidFill>
                  <a:schemeClr val="tx1"/>
                </a:solidFill>
              </a:rPr>
            </a:br>
            <a:endParaRPr lang="en-US" sz="1800" dirty="0" smtClean="0">
              <a:solidFill>
                <a:schemeClr val="tx1"/>
              </a:solidFill>
            </a:endParaRPr>
          </a:p>
          <a:p>
            <a:pPr algn="l"/>
            <a:r>
              <a:rPr lang="en-US" sz="1800" dirty="0" smtClean="0">
                <a:solidFill>
                  <a:schemeClr val="tx1"/>
                </a:solidFill>
              </a:rPr>
              <a:t>• States are required to develop a freight plan within 2 years or lose the ability to obligate funds</a:t>
            </a:r>
            <a:br>
              <a:rPr lang="en-US" sz="1800" dirty="0" smtClean="0">
                <a:solidFill>
                  <a:schemeClr val="tx1"/>
                </a:solidFill>
              </a:rPr>
            </a:br>
            <a:endParaRPr lang="en-US" sz="1800" dirty="0" smtClean="0">
              <a:solidFill>
                <a:schemeClr val="tx1"/>
              </a:solidFill>
            </a:endParaRPr>
          </a:p>
          <a:p>
            <a:pPr algn="l"/>
            <a:r>
              <a:rPr lang="en-US" sz="1800" dirty="0" smtClean="0">
                <a:solidFill>
                  <a:schemeClr val="tx1"/>
                </a:solidFill>
              </a:rPr>
              <a:t>• Defines project eligibility and caps at 10% what a State can use on intermodal or rail projects</a:t>
            </a:r>
            <a:br>
              <a:rPr lang="en-US" sz="1800" dirty="0" smtClean="0">
                <a:solidFill>
                  <a:schemeClr val="tx1"/>
                </a:solidFill>
              </a:rPr>
            </a:br>
            <a:endParaRPr lang="en-US" sz="1800" dirty="0" smtClean="0">
              <a:solidFill>
                <a:schemeClr val="tx1"/>
              </a:solidFill>
            </a:endParaRPr>
          </a:p>
          <a:p>
            <a:pPr algn="l"/>
            <a:r>
              <a:rPr lang="en-US" sz="1800" dirty="0" smtClean="0">
                <a:solidFill>
                  <a:schemeClr val="tx1"/>
                </a:solidFill>
              </a:rPr>
              <a:t>• Further defines uses of the funds such as development phase activities, preliminary engineering and design, other preconstruction activities, construction, ITS, reduction of environmental impacts and many other activities</a:t>
            </a:r>
            <a:endParaRPr lang="en-US" sz="1800" dirty="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p:spPr>
        <p:txBody>
          <a:bodyPr/>
          <a:lstStyle/>
          <a:p>
            <a:fld id="{10FF0C7D-16EF-48FA-A856-EC5834120B34}" type="slidenum">
              <a:rPr lang="en-US" smtClean="0"/>
              <a:pPr/>
              <a:t>22</a:t>
            </a:fld>
            <a:endParaRPr lang="en-US" smtClean="0"/>
          </a:p>
        </p:txBody>
      </p:sp>
      <p:sp>
        <p:nvSpPr>
          <p:cNvPr id="9219" name="Rectangle 2"/>
          <p:cNvSpPr>
            <a:spLocks noChangeArrowheads="1"/>
          </p:cNvSpPr>
          <p:nvPr/>
        </p:nvSpPr>
        <p:spPr bwMode="auto">
          <a:xfrm>
            <a:off x="7658100" y="6257925"/>
            <a:ext cx="1266825" cy="371475"/>
          </a:xfrm>
          <a:prstGeom prst="rect">
            <a:avLst/>
          </a:prstGeom>
          <a:solidFill>
            <a:schemeClr val="bg1"/>
          </a:solidFill>
          <a:ln w="12700" algn="ctr">
            <a:noFill/>
            <a:miter lim="800000"/>
            <a:headEnd/>
            <a:tailEnd/>
          </a:ln>
        </p:spPr>
        <p:txBody>
          <a:bodyPr wrap="none" anchor="ctr"/>
          <a:lstStyle/>
          <a:p>
            <a:endParaRPr lang="en-US"/>
          </a:p>
        </p:txBody>
      </p:sp>
      <p:sp>
        <p:nvSpPr>
          <p:cNvPr id="9220" name="Rectangle 3"/>
          <p:cNvSpPr>
            <a:spLocks noChangeArrowheads="1"/>
          </p:cNvSpPr>
          <p:nvPr/>
        </p:nvSpPr>
        <p:spPr bwMode="auto">
          <a:xfrm>
            <a:off x="311150" y="6343650"/>
            <a:ext cx="266700" cy="371475"/>
          </a:xfrm>
          <a:prstGeom prst="rect">
            <a:avLst/>
          </a:prstGeom>
          <a:solidFill>
            <a:schemeClr val="bg1"/>
          </a:solidFill>
          <a:ln w="12700" algn="ctr">
            <a:noFill/>
            <a:miter lim="800000"/>
            <a:headEnd/>
            <a:tailEnd/>
          </a:ln>
        </p:spPr>
        <p:txBody>
          <a:bodyPr wrap="none" anchor="ctr"/>
          <a:lstStyle/>
          <a:p>
            <a:endParaRPr lang="en-US"/>
          </a:p>
        </p:txBody>
      </p:sp>
      <p:sp>
        <p:nvSpPr>
          <p:cNvPr id="7" name="Rectangle 7"/>
          <p:cNvSpPr txBox="1">
            <a:spLocks noChangeArrowheads="1"/>
          </p:cNvSpPr>
          <p:nvPr/>
        </p:nvSpPr>
        <p:spPr bwMode="auto">
          <a:xfrm>
            <a:off x="2984204" y="343786"/>
            <a:ext cx="3416300" cy="744747"/>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p>
            <a:pPr marL="0" marR="64008" lvl="0" indent="0" defTabSz="914400" rtl="0" eaLnBrk="0" fontAlgn="base" latinLnBrk="0" hangingPunct="0">
              <a:lnSpc>
                <a:spcPct val="100000"/>
              </a:lnSpc>
              <a:spcBef>
                <a:spcPts val="400"/>
              </a:spcBef>
              <a:spcAft>
                <a:spcPct val="0"/>
              </a:spcAft>
              <a:buClr>
                <a:schemeClr val="accent1"/>
              </a:buClr>
              <a:buSzPct val="128000"/>
              <a:buFontTx/>
              <a:buNone/>
              <a:tabLst/>
              <a:defRPr/>
            </a:pPr>
            <a:r>
              <a:rPr kumimoji="0" lang="en-US" sz="2200" b="0" i="0" u="none" strike="noStrike" kern="1200" cap="none" spc="0" normalizeH="0" baseline="0" noProof="0" dirty="0" smtClean="0">
                <a:ln>
                  <a:noFill/>
                </a:ln>
                <a:solidFill>
                  <a:schemeClr val="tx1"/>
                </a:solidFill>
                <a:effectLst/>
                <a:uLnTx/>
                <a:uFillTx/>
                <a:latin typeface="+mn-lt"/>
                <a:ea typeface="MS PGothic" pitchFamily="34" charset="-128"/>
                <a:cs typeface="+mn-cs"/>
              </a:rPr>
              <a:t>Funding?????</a:t>
            </a:r>
          </a:p>
          <a:p>
            <a:pPr marL="463550" marR="64008" lvl="0" indent="-463550" defTabSz="914400" rtl="0" eaLnBrk="0" fontAlgn="base" latinLnBrk="0" hangingPunct="0">
              <a:lnSpc>
                <a:spcPct val="100000"/>
              </a:lnSpc>
              <a:spcBef>
                <a:spcPts val="400"/>
              </a:spcBef>
              <a:spcAft>
                <a:spcPct val="0"/>
              </a:spcAft>
              <a:buClr>
                <a:schemeClr val="accent1"/>
              </a:buClr>
              <a:buSzPct val="128000"/>
              <a:buFontTx/>
              <a:buNone/>
              <a:tabLst/>
              <a:defRPr/>
            </a:pPr>
            <a:endParaRPr kumimoji="0" lang="en-US" sz="1000" b="0" i="0" u="none" strike="noStrike" kern="1200" cap="none" spc="0" normalizeH="0" baseline="0" noProof="0" dirty="0" smtClean="0">
              <a:ln>
                <a:noFill/>
              </a:ln>
              <a:solidFill>
                <a:srgbClr val="172970"/>
              </a:solidFill>
              <a:effectLst/>
              <a:uLnTx/>
              <a:uFillTx/>
              <a:latin typeface="+mn-lt"/>
              <a:ea typeface="MS PGothic" pitchFamily="34" charset="-128"/>
              <a:cs typeface="+mn-cs"/>
            </a:endParaRPr>
          </a:p>
          <a:p>
            <a:pPr marL="863600" marR="0" lvl="1" indent="-463550" algn="ctr" defTabSz="914400" rtl="0" eaLnBrk="0" fontAlgn="base" latinLnBrk="0" hangingPunct="0">
              <a:lnSpc>
                <a:spcPct val="100000"/>
              </a:lnSpc>
              <a:spcBef>
                <a:spcPts val="325"/>
              </a:spcBef>
              <a:spcAft>
                <a:spcPct val="0"/>
              </a:spcAft>
              <a:buClr>
                <a:schemeClr val="accent1"/>
              </a:buClr>
              <a:buSzPct val="128000"/>
              <a:buFont typeface="Verdana" pitchFamily="34" charset="0"/>
              <a:buNone/>
              <a:tabLst/>
              <a:defRPr/>
            </a:pPr>
            <a:endParaRPr kumimoji="0" lang="en-US" sz="1800" b="0" i="0" u="none" strike="noStrike" kern="1200" cap="none" spc="0" normalizeH="0" baseline="0" noProof="0" dirty="0" smtClean="0">
              <a:ln>
                <a:noFill/>
              </a:ln>
              <a:solidFill>
                <a:srgbClr val="172970"/>
              </a:solidFill>
              <a:effectLst/>
              <a:uLnTx/>
              <a:uFillTx/>
              <a:latin typeface="+mn-lt"/>
              <a:ea typeface="MS PGothic" pitchFamily="34" charset="-128"/>
              <a:cs typeface="+mn-cs"/>
            </a:endParaRPr>
          </a:p>
        </p:txBody>
      </p:sp>
    </p:spTree>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7658100" y="6257925"/>
            <a:ext cx="1266825" cy="371475"/>
          </a:xfrm>
          <a:prstGeom prst="rect">
            <a:avLst/>
          </a:prstGeom>
          <a:solidFill>
            <a:schemeClr val="bg1"/>
          </a:solidFill>
          <a:ln w="12700" algn="ctr">
            <a:noFill/>
            <a:miter lim="800000"/>
            <a:headEnd/>
            <a:tailEnd/>
          </a:ln>
        </p:spPr>
        <p:txBody>
          <a:bodyPr wrap="none" anchor="ctr"/>
          <a:lstStyle/>
          <a:p>
            <a:endParaRPr lang="en-US"/>
          </a:p>
        </p:txBody>
      </p:sp>
      <p:sp>
        <p:nvSpPr>
          <p:cNvPr id="3" name="Rectangle 2"/>
          <p:cNvSpPr/>
          <p:nvPr/>
        </p:nvSpPr>
        <p:spPr>
          <a:xfrm>
            <a:off x="431320" y="2886438"/>
            <a:ext cx="8712680" cy="954107"/>
          </a:xfrm>
          <a:prstGeom prst="rect">
            <a:avLst/>
          </a:prstGeom>
        </p:spPr>
        <p:txBody>
          <a:bodyPr wrap="square">
            <a:spAutoFit/>
          </a:bodyPr>
          <a:lstStyle/>
          <a:p>
            <a:r>
              <a:rPr lang="en-US" sz="2800" dirty="0" smtClean="0">
                <a:solidFill>
                  <a:srgbClr val="FFFF00"/>
                </a:solidFill>
              </a:rPr>
              <a:t>Goal/ Visions </a:t>
            </a:r>
            <a:br>
              <a:rPr lang="en-US" sz="2800" dirty="0" smtClean="0">
                <a:solidFill>
                  <a:srgbClr val="FFFF00"/>
                </a:solidFill>
              </a:rPr>
            </a:br>
            <a:r>
              <a:rPr lang="en-US" sz="2800" dirty="0" smtClean="0">
                <a:solidFill>
                  <a:srgbClr val="FFFF00"/>
                </a:solidFill>
              </a:rPr>
              <a:t>Planned for 2016</a:t>
            </a:r>
            <a:endParaRPr lang="en-US" sz="2800" dirty="0">
              <a:solidFill>
                <a:srgbClr val="FFFF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7658100" y="6257925"/>
            <a:ext cx="1266825" cy="371475"/>
          </a:xfrm>
          <a:prstGeom prst="rect">
            <a:avLst/>
          </a:prstGeom>
          <a:solidFill>
            <a:schemeClr val="bg1"/>
          </a:solidFill>
          <a:ln w="12700" algn="ctr">
            <a:noFill/>
            <a:miter lim="800000"/>
            <a:headEnd/>
            <a:tailEnd/>
          </a:ln>
        </p:spPr>
        <p:txBody>
          <a:bodyPr wrap="none" anchor="ctr"/>
          <a:lstStyle/>
          <a:p>
            <a:endParaRPr lang="en-US"/>
          </a:p>
        </p:txBody>
      </p:sp>
      <p:sp>
        <p:nvSpPr>
          <p:cNvPr id="3" name="Rectangle 2"/>
          <p:cNvSpPr/>
          <p:nvPr/>
        </p:nvSpPr>
        <p:spPr>
          <a:xfrm>
            <a:off x="467832" y="1232294"/>
            <a:ext cx="8676167" cy="1938992"/>
          </a:xfrm>
          <a:prstGeom prst="rect">
            <a:avLst/>
          </a:prstGeom>
        </p:spPr>
        <p:txBody>
          <a:bodyPr wrap="square">
            <a:spAutoFit/>
          </a:bodyPr>
          <a:lstStyle/>
          <a:p>
            <a:pPr algn="l"/>
            <a:r>
              <a:rPr lang="en-US" i="1" dirty="0" smtClean="0">
                <a:solidFill>
                  <a:schemeClr val="tx1"/>
                </a:solidFill>
              </a:rPr>
              <a:t>Freight Data:</a:t>
            </a:r>
          </a:p>
          <a:p>
            <a:pPr algn="l"/>
            <a:endParaRPr lang="en-US" i="1" dirty="0" smtClean="0">
              <a:solidFill>
                <a:schemeClr val="tx1"/>
              </a:solidFill>
            </a:endParaRPr>
          </a:p>
          <a:p>
            <a:pPr algn="l">
              <a:buFont typeface="Arial" pitchFamily="34" charset="0"/>
              <a:buChar char="•"/>
            </a:pPr>
            <a:r>
              <a:rPr lang="en-US" i="1" dirty="0" smtClean="0">
                <a:solidFill>
                  <a:schemeClr val="tx1"/>
                </a:solidFill>
              </a:rPr>
              <a:t>  Good Data NOT cheap!</a:t>
            </a:r>
          </a:p>
          <a:p>
            <a:pPr algn="l">
              <a:buFont typeface="Arial" pitchFamily="34" charset="0"/>
              <a:buChar char="•"/>
            </a:pPr>
            <a:r>
              <a:rPr lang="en-US" i="1" dirty="0" smtClean="0">
                <a:solidFill>
                  <a:schemeClr val="tx1"/>
                </a:solidFill>
              </a:rPr>
              <a:t>  </a:t>
            </a:r>
            <a:r>
              <a:rPr lang="en-US" dirty="0" smtClean="0">
                <a:solidFill>
                  <a:schemeClr val="tx1"/>
                </a:solidFill>
              </a:rPr>
              <a:t>Acquire FAF 4 When Available</a:t>
            </a:r>
          </a:p>
          <a:p>
            <a:pPr algn="l">
              <a:buFont typeface="Arial" pitchFamily="34" charset="0"/>
              <a:buChar char="•"/>
            </a:pPr>
            <a:r>
              <a:rPr lang="en-US" dirty="0" smtClean="0">
                <a:solidFill>
                  <a:schemeClr val="tx1"/>
                </a:solidFill>
              </a:rPr>
              <a:t>  Update IHS </a:t>
            </a:r>
            <a:r>
              <a:rPr lang="en-US" dirty="0" err="1" smtClean="0">
                <a:solidFill>
                  <a:schemeClr val="tx1"/>
                </a:solidFill>
              </a:rPr>
              <a:t>Transearch</a:t>
            </a:r>
            <a:r>
              <a:rPr lang="en-US" dirty="0" smtClean="0">
                <a:solidFill>
                  <a:schemeClr val="tx1"/>
                </a:solidFill>
              </a:rPr>
              <a:t> Data </a:t>
            </a:r>
          </a:p>
          <a:p>
            <a:pPr algn="l">
              <a:buFont typeface="Arial" pitchFamily="34" charset="0"/>
              <a:buChar char="•"/>
            </a:pPr>
            <a:endParaRPr lang="en-US" dirty="0" smtClean="0">
              <a:solidFill>
                <a:schemeClr val="tx1"/>
              </a:solidFill>
            </a:endParaRPr>
          </a:p>
        </p:txBody>
      </p:sp>
      <p:pic>
        <p:nvPicPr>
          <p:cNvPr id="76802" name="Picture 2"/>
          <p:cNvPicPr>
            <a:picLocks noChangeAspect="1" noChangeArrowheads="1"/>
          </p:cNvPicPr>
          <p:nvPr/>
        </p:nvPicPr>
        <p:blipFill>
          <a:blip r:embed="rId2" cstate="print"/>
          <a:srcRect l="12571" t="50526" r="9714" b="11228"/>
          <a:stretch>
            <a:fillRect/>
          </a:stretch>
        </p:blipFill>
        <p:spPr bwMode="auto">
          <a:xfrm>
            <a:off x="112056" y="3678866"/>
            <a:ext cx="9031944" cy="2714496"/>
          </a:xfrm>
          <a:prstGeom prst="rect">
            <a:avLst/>
          </a:prstGeom>
          <a:noFill/>
          <a:ln w="9525">
            <a:noFill/>
            <a:miter lim="800000"/>
            <a:headEnd/>
            <a:tailEnd/>
          </a:ln>
        </p:spPr>
      </p:pic>
      <p:sp>
        <p:nvSpPr>
          <p:cNvPr id="5" name="TextBox 4"/>
          <p:cNvSpPr txBox="1"/>
          <p:nvPr/>
        </p:nvSpPr>
        <p:spPr>
          <a:xfrm>
            <a:off x="7250708" y="3965943"/>
            <a:ext cx="1313180" cy="461665"/>
          </a:xfrm>
          <a:prstGeom prst="rect">
            <a:avLst/>
          </a:prstGeom>
          <a:noFill/>
        </p:spPr>
        <p:txBody>
          <a:bodyPr wrap="none" rtlCol="0">
            <a:spAutoFit/>
          </a:bodyPr>
          <a:lstStyle/>
          <a:p>
            <a:r>
              <a:rPr lang="en-US" sz="2400" dirty="0" smtClean="0"/>
              <a:t>(UPWP)</a:t>
            </a:r>
            <a:endParaRPr lang="en-US"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7658100" y="6257925"/>
            <a:ext cx="1266825" cy="371475"/>
          </a:xfrm>
          <a:prstGeom prst="rect">
            <a:avLst/>
          </a:prstGeom>
          <a:solidFill>
            <a:schemeClr val="bg1"/>
          </a:solidFill>
          <a:ln w="12700" algn="ctr">
            <a:noFill/>
            <a:miter lim="800000"/>
            <a:headEnd/>
            <a:tailEnd/>
          </a:ln>
        </p:spPr>
        <p:txBody>
          <a:bodyPr wrap="none" anchor="ctr"/>
          <a:lstStyle/>
          <a:p>
            <a:endParaRPr lang="en-US"/>
          </a:p>
        </p:txBody>
      </p:sp>
      <p:sp>
        <p:nvSpPr>
          <p:cNvPr id="4" name="Rectangle 3"/>
          <p:cNvSpPr/>
          <p:nvPr/>
        </p:nvSpPr>
        <p:spPr>
          <a:xfrm>
            <a:off x="431320" y="207034"/>
            <a:ext cx="8712680" cy="523220"/>
          </a:xfrm>
          <a:prstGeom prst="rect">
            <a:avLst/>
          </a:prstGeom>
        </p:spPr>
        <p:txBody>
          <a:bodyPr wrap="square">
            <a:spAutoFit/>
          </a:bodyPr>
          <a:lstStyle/>
          <a:p>
            <a:pPr algn="l"/>
            <a:r>
              <a:rPr lang="en-US" sz="2800" dirty="0" smtClean="0">
                <a:solidFill>
                  <a:srgbClr val="FFFF00"/>
                </a:solidFill>
              </a:rPr>
              <a:t>DelDOT/MPO Efforts – Planned for 2016</a:t>
            </a:r>
            <a:endParaRPr lang="en-US" sz="2800" dirty="0">
              <a:solidFill>
                <a:srgbClr val="FFFF00"/>
              </a:solidFill>
            </a:endParaRPr>
          </a:p>
        </p:txBody>
      </p:sp>
      <p:sp>
        <p:nvSpPr>
          <p:cNvPr id="5" name="Rectangle 4"/>
          <p:cNvSpPr/>
          <p:nvPr/>
        </p:nvSpPr>
        <p:spPr>
          <a:xfrm>
            <a:off x="470407" y="1285875"/>
            <a:ext cx="8138160" cy="3108543"/>
          </a:xfrm>
          <a:prstGeom prst="rect">
            <a:avLst/>
          </a:prstGeom>
        </p:spPr>
        <p:txBody>
          <a:bodyPr wrap="square">
            <a:spAutoFit/>
          </a:bodyPr>
          <a:lstStyle/>
          <a:p>
            <a:pPr algn="l">
              <a:buFont typeface="Arial" pitchFamily="34" charset="0"/>
              <a:buChar char="•"/>
            </a:pPr>
            <a:r>
              <a:rPr lang="en-US" dirty="0" smtClean="0">
                <a:solidFill>
                  <a:schemeClr val="accent4">
                    <a:lumMod val="50000"/>
                  </a:schemeClr>
                </a:solidFill>
              </a:rPr>
              <a:t> Delmarva Agricultural Supply Chain Analysis (Underway)</a:t>
            </a:r>
            <a:br>
              <a:rPr lang="en-US" dirty="0" smtClean="0">
                <a:solidFill>
                  <a:schemeClr val="accent4">
                    <a:lumMod val="50000"/>
                  </a:schemeClr>
                </a:solidFill>
              </a:rPr>
            </a:br>
            <a:endParaRPr lang="en-US" sz="1800" dirty="0" smtClean="0">
              <a:solidFill>
                <a:schemeClr val="accent4">
                  <a:lumMod val="50000"/>
                </a:schemeClr>
              </a:solidFill>
            </a:endParaRPr>
          </a:p>
          <a:p>
            <a:pPr algn="l"/>
            <a:r>
              <a:rPr lang="en-US" sz="1400" dirty="0" smtClean="0">
                <a:solidFill>
                  <a:schemeClr val="tx1"/>
                </a:solidFill>
              </a:rPr>
              <a:t/>
            </a:r>
            <a:br>
              <a:rPr lang="en-US" sz="1400" dirty="0" smtClean="0">
                <a:solidFill>
                  <a:schemeClr val="tx1"/>
                </a:solidFill>
              </a:rPr>
            </a:br>
            <a:endParaRPr lang="en-US" sz="1400" dirty="0" smtClean="0">
              <a:solidFill>
                <a:schemeClr val="tx1"/>
              </a:solidFill>
            </a:endParaRPr>
          </a:p>
          <a:p>
            <a:pPr algn="l">
              <a:buFont typeface="Arial" pitchFamily="34" charset="0"/>
              <a:buChar char="•"/>
            </a:pPr>
            <a:r>
              <a:rPr lang="en-US" sz="1800" dirty="0" smtClean="0">
                <a:solidFill>
                  <a:schemeClr val="tx1"/>
                </a:solidFill>
              </a:rPr>
              <a:t> DE statewide truck data collection</a:t>
            </a:r>
          </a:p>
          <a:p>
            <a:pPr algn="l"/>
            <a:r>
              <a:rPr lang="en-US" sz="1800" dirty="0" smtClean="0">
                <a:solidFill>
                  <a:schemeClr val="tx1"/>
                </a:solidFill>
              </a:rPr>
              <a:t>  - 62 temporary, 29 permanent locations</a:t>
            </a:r>
            <a:br>
              <a:rPr lang="en-US" sz="1800" dirty="0" smtClean="0">
                <a:solidFill>
                  <a:schemeClr val="tx1"/>
                </a:solidFill>
              </a:rPr>
            </a:br>
            <a:r>
              <a:rPr lang="en-US" sz="1800" dirty="0" smtClean="0">
                <a:solidFill>
                  <a:schemeClr val="tx1"/>
                </a:solidFill>
              </a:rPr>
              <a:t>  - Feed freight performance work</a:t>
            </a:r>
            <a:br>
              <a:rPr lang="en-US" sz="1800" dirty="0" smtClean="0">
                <a:solidFill>
                  <a:schemeClr val="tx1"/>
                </a:solidFill>
              </a:rPr>
            </a:br>
            <a:r>
              <a:rPr lang="en-US" sz="1800" dirty="0" smtClean="0">
                <a:solidFill>
                  <a:schemeClr val="tx1"/>
                </a:solidFill>
              </a:rPr>
              <a:t>  - help maintain freight model</a:t>
            </a:r>
          </a:p>
          <a:p>
            <a:pPr algn="l"/>
            <a:endParaRPr lang="en-US" sz="1800" dirty="0" smtClean="0">
              <a:solidFill>
                <a:schemeClr val="accent4">
                  <a:lumMod val="50000"/>
                </a:schemeClr>
              </a:solidFill>
            </a:endParaRPr>
          </a:p>
          <a:p>
            <a:pPr algn="l">
              <a:buFont typeface="Arial" pitchFamily="34" charset="0"/>
              <a:buChar char="•"/>
            </a:pPr>
            <a:endParaRPr lang="en-US" sz="1800" dirty="0" smtClean="0">
              <a:solidFill>
                <a:schemeClr val="tx1"/>
              </a:solidFill>
            </a:endParaRPr>
          </a:p>
          <a:p>
            <a:pPr algn="l">
              <a:buFont typeface="Arial" pitchFamily="34" charset="0"/>
              <a:buChar char="•"/>
            </a:pPr>
            <a:endParaRPr lang="en-US" dirty="0">
              <a:solidFill>
                <a:schemeClr val="tx1"/>
              </a:solidFill>
            </a:endParaRPr>
          </a:p>
        </p:txBody>
      </p:sp>
      <p:pic>
        <p:nvPicPr>
          <p:cNvPr id="9" name="Picture 4"/>
          <p:cNvPicPr>
            <a:picLocks noChangeAspect="1" noChangeArrowheads="1"/>
          </p:cNvPicPr>
          <p:nvPr/>
        </p:nvPicPr>
        <p:blipFill>
          <a:blip r:embed="rId2" cstate="print"/>
          <a:srcRect l="29714" t="9357" r="28571" b="2807"/>
          <a:stretch>
            <a:fillRect/>
          </a:stretch>
        </p:blipFill>
        <p:spPr bwMode="auto">
          <a:xfrm>
            <a:off x="5675441" y="1752600"/>
            <a:ext cx="3333116" cy="428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7658100" y="6257925"/>
            <a:ext cx="1266825" cy="371475"/>
          </a:xfrm>
          <a:prstGeom prst="rect">
            <a:avLst/>
          </a:prstGeom>
          <a:solidFill>
            <a:schemeClr val="bg1"/>
          </a:solidFill>
          <a:ln w="12700" algn="ctr">
            <a:noFill/>
            <a:miter lim="800000"/>
            <a:headEnd/>
            <a:tailEnd/>
          </a:ln>
        </p:spPr>
        <p:txBody>
          <a:bodyPr wrap="none" anchor="ctr"/>
          <a:lstStyle/>
          <a:p>
            <a:endParaRPr lang="en-US"/>
          </a:p>
        </p:txBody>
      </p:sp>
      <p:sp>
        <p:nvSpPr>
          <p:cNvPr id="4" name="Rectangle 3"/>
          <p:cNvSpPr/>
          <p:nvPr/>
        </p:nvSpPr>
        <p:spPr>
          <a:xfrm>
            <a:off x="431320" y="207034"/>
            <a:ext cx="8712680" cy="1384995"/>
          </a:xfrm>
          <a:prstGeom prst="rect">
            <a:avLst/>
          </a:prstGeom>
        </p:spPr>
        <p:txBody>
          <a:bodyPr wrap="square">
            <a:spAutoFit/>
          </a:bodyPr>
          <a:lstStyle/>
          <a:p>
            <a:pPr algn="l"/>
            <a:r>
              <a:rPr lang="en-US" sz="2800" dirty="0" smtClean="0">
                <a:solidFill>
                  <a:srgbClr val="FFFF00"/>
                </a:solidFill>
              </a:rPr>
              <a:t>Next Steps/Feedback Any other issues to be addressed?</a:t>
            </a:r>
            <a:endParaRPr lang="en-US" sz="2400" dirty="0" smtClean="0">
              <a:solidFill>
                <a:srgbClr val="FFFF00"/>
              </a:solidFill>
            </a:endParaRPr>
          </a:p>
          <a:p>
            <a:pPr algn="l"/>
            <a:endParaRPr lang="en-US" sz="2800" dirty="0">
              <a:solidFill>
                <a:srgbClr val="FFFF00"/>
              </a:solidFill>
            </a:endParaRPr>
          </a:p>
        </p:txBody>
      </p:sp>
      <p:pic>
        <p:nvPicPr>
          <p:cNvPr id="56325" name="Picture 5"/>
          <p:cNvPicPr>
            <a:picLocks noChangeAspect="1" noChangeArrowheads="1"/>
          </p:cNvPicPr>
          <p:nvPr/>
        </p:nvPicPr>
        <p:blipFill>
          <a:blip r:embed="rId2" cstate="print"/>
          <a:srcRect r="5898" b="7308"/>
          <a:stretch>
            <a:fillRect/>
          </a:stretch>
        </p:blipFill>
        <p:spPr bwMode="auto">
          <a:xfrm>
            <a:off x="-1" y="1843086"/>
            <a:ext cx="9115023" cy="4824413"/>
          </a:xfrm>
          <a:prstGeom prst="rect">
            <a:avLst/>
          </a:prstGeom>
          <a:noFill/>
          <a:ln w="9525">
            <a:noFill/>
            <a:miter lim="800000"/>
            <a:headEnd/>
            <a:tailEnd/>
          </a:ln>
          <a:effectLst/>
        </p:spPr>
      </p:pic>
      <p:sp>
        <p:nvSpPr>
          <p:cNvPr id="12" name="Rectangle 11"/>
          <p:cNvSpPr/>
          <p:nvPr/>
        </p:nvSpPr>
        <p:spPr>
          <a:xfrm>
            <a:off x="723899" y="1490932"/>
            <a:ext cx="7915275" cy="338554"/>
          </a:xfrm>
          <a:prstGeom prst="rect">
            <a:avLst/>
          </a:prstGeom>
        </p:spPr>
        <p:txBody>
          <a:bodyPr wrap="square">
            <a:spAutoFit/>
          </a:bodyPr>
          <a:lstStyle/>
          <a:p>
            <a:r>
              <a:rPr lang="en-US" sz="1600" dirty="0" smtClean="0">
                <a:solidFill>
                  <a:schemeClr val="tx1"/>
                </a:solidFill>
              </a:rPr>
              <a:t>Delmarva Goods Movement Priorities: Results from 2013 Summit Exercise</a:t>
            </a:r>
            <a:endParaRPr lang="en-US" dirty="0"/>
          </a:p>
        </p:txBody>
      </p:sp>
      <p:sp>
        <p:nvSpPr>
          <p:cNvPr id="13" name="Rectangle 12"/>
          <p:cNvSpPr/>
          <p:nvPr/>
        </p:nvSpPr>
        <p:spPr bwMode="auto">
          <a:xfrm>
            <a:off x="0" y="2419350"/>
            <a:ext cx="9144000" cy="4248150"/>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rgbClr val="000000"/>
              </a:solidFill>
              <a:effectLst/>
              <a:latin typeface="Arial" charset="0"/>
            </a:endParaRPr>
          </a:p>
        </p:txBody>
      </p:sp>
      <p:sp>
        <p:nvSpPr>
          <p:cNvPr id="14" name="TextBox 13"/>
          <p:cNvSpPr txBox="1"/>
          <p:nvPr/>
        </p:nvSpPr>
        <p:spPr>
          <a:xfrm>
            <a:off x="1200150" y="3429000"/>
            <a:ext cx="7553325" cy="1877437"/>
          </a:xfrm>
          <a:prstGeom prst="rect">
            <a:avLst/>
          </a:prstGeom>
          <a:noFill/>
        </p:spPr>
        <p:txBody>
          <a:bodyPr wrap="square" rtlCol="0">
            <a:spAutoFit/>
          </a:bodyPr>
          <a:lstStyle/>
          <a:p>
            <a:pPr algn="l">
              <a:buFont typeface="Arial" pitchFamily="34" charset="0"/>
              <a:buChar char="•"/>
            </a:pPr>
            <a:r>
              <a:rPr lang="en-US" dirty="0" smtClean="0">
                <a:solidFill>
                  <a:schemeClr val="accent2"/>
                </a:solidFill>
              </a:rPr>
              <a:t> Made lots of progress</a:t>
            </a:r>
            <a:br>
              <a:rPr lang="en-US" dirty="0" smtClean="0">
                <a:solidFill>
                  <a:schemeClr val="accent2"/>
                </a:solidFill>
              </a:rPr>
            </a:br>
            <a:endParaRPr lang="en-US" dirty="0" smtClean="0">
              <a:solidFill>
                <a:schemeClr val="accent2"/>
              </a:solidFill>
            </a:endParaRPr>
          </a:p>
          <a:p>
            <a:pPr algn="l">
              <a:buFont typeface="Arial" pitchFamily="34" charset="0"/>
              <a:buChar char="•"/>
            </a:pPr>
            <a:r>
              <a:rPr lang="en-US" dirty="0" smtClean="0">
                <a:solidFill>
                  <a:schemeClr val="accent2"/>
                </a:solidFill>
              </a:rPr>
              <a:t> Which issues remain?</a:t>
            </a:r>
          </a:p>
          <a:p>
            <a:pPr algn="l"/>
            <a:r>
              <a:rPr lang="en-US" dirty="0" smtClean="0">
                <a:solidFill>
                  <a:schemeClr val="accent2"/>
                </a:solidFill>
              </a:rPr>
              <a:t>  </a:t>
            </a:r>
            <a:r>
              <a:rPr lang="en-US" sz="1800" dirty="0" smtClean="0">
                <a:solidFill>
                  <a:schemeClr val="accent2"/>
                </a:solidFill>
              </a:rPr>
              <a:t>- Is the public sector moving the right direction?</a:t>
            </a:r>
          </a:p>
          <a:p>
            <a:pPr algn="l"/>
            <a:r>
              <a:rPr lang="en-US" sz="1800" dirty="0" smtClean="0">
                <a:solidFill>
                  <a:schemeClr val="accent2"/>
                </a:solidFill>
              </a:rPr>
              <a:t>  </a:t>
            </a:r>
          </a:p>
          <a:p>
            <a:pPr algn="l"/>
            <a:endParaRPr lang="en-US" sz="1800" dirty="0">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7658100" y="6257925"/>
            <a:ext cx="1266825" cy="371475"/>
          </a:xfrm>
          <a:prstGeom prst="rect">
            <a:avLst/>
          </a:prstGeom>
          <a:solidFill>
            <a:schemeClr val="bg1"/>
          </a:solidFill>
          <a:ln w="12700" algn="ctr">
            <a:noFill/>
            <a:miter lim="800000"/>
            <a:headEnd/>
            <a:tailEnd/>
          </a:ln>
        </p:spPr>
        <p:txBody>
          <a:bodyPr wrap="none" anchor="ctr"/>
          <a:lstStyle/>
          <a:p>
            <a:endParaRPr lang="en-US"/>
          </a:p>
        </p:txBody>
      </p:sp>
      <p:sp>
        <p:nvSpPr>
          <p:cNvPr id="4" name="Rectangle 3"/>
          <p:cNvSpPr/>
          <p:nvPr/>
        </p:nvSpPr>
        <p:spPr>
          <a:xfrm>
            <a:off x="431320" y="207034"/>
            <a:ext cx="8712680" cy="1384995"/>
          </a:xfrm>
          <a:prstGeom prst="rect">
            <a:avLst/>
          </a:prstGeom>
        </p:spPr>
        <p:txBody>
          <a:bodyPr wrap="square">
            <a:spAutoFit/>
          </a:bodyPr>
          <a:lstStyle/>
          <a:p>
            <a:pPr algn="l"/>
            <a:r>
              <a:rPr lang="en-US" sz="2800" dirty="0" smtClean="0">
                <a:solidFill>
                  <a:srgbClr val="FFFF00"/>
                </a:solidFill>
              </a:rPr>
              <a:t>Next Steps/Feedback Any other issues to be addressed?</a:t>
            </a:r>
            <a:endParaRPr lang="en-US" sz="2400" dirty="0" smtClean="0">
              <a:solidFill>
                <a:srgbClr val="FFFF00"/>
              </a:solidFill>
            </a:endParaRPr>
          </a:p>
          <a:p>
            <a:pPr algn="l"/>
            <a:endParaRPr lang="en-US" sz="2800" dirty="0">
              <a:solidFill>
                <a:srgbClr val="FFFF00"/>
              </a:solidFill>
            </a:endParaRPr>
          </a:p>
        </p:txBody>
      </p:sp>
      <p:pic>
        <p:nvPicPr>
          <p:cNvPr id="56325" name="Picture 5"/>
          <p:cNvPicPr>
            <a:picLocks noChangeAspect="1" noChangeArrowheads="1"/>
          </p:cNvPicPr>
          <p:nvPr/>
        </p:nvPicPr>
        <p:blipFill>
          <a:blip r:embed="rId2" cstate="print"/>
          <a:srcRect r="5898" b="7308"/>
          <a:stretch>
            <a:fillRect/>
          </a:stretch>
        </p:blipFill>
        <p:spPr bwMode="auto">
          <a:xfrm>
            <a:off x="-1" y="1843086"/>
            <a:ext cx="9115023" cy="4824413"/>
          </a:xfrm>
          <a:prstGeom prst="rect">
            <a:avLst/>
          </a:prstGeom>
          <a:noFill/>
          <a:ln w="9525">
            <a:noFill/>
            <a:miter lim="800000"/>
            <a:headEnd/>
            <a:tailEnd/>
          </a:ln>
          <a:effectLst/>
        </p:spPr>
      </p:pic>
      <p:sp>
        <p:nvSpPr>
          <p:cNvPr id="12" name="Rectangle 11"/>
          <p:cNvSpPr/>
          <p:nvPr/>
        </p:nvSpPr>
        <p:spPr>
          <a:xfrm>
            <a:off x="723899" y="1490932"/>
            <a:ext cx="7915275" cy="338554"/>
          </a:xfrm>
          <a:prstGeom prst="rect">
            <a:avLst/>
          </a:prstGeom>
        </p:spPr>
        <p:txBody>
          <a:bodyPr wrap="square">
            <a:spAutoFit/>
          </a:bodyPr>
          <a:lstStyle/>
          <a:p>
            <a:r>
              <a:rPr lang="en-US" sz="1600" dirty="0" smtClean="0">
                <a:solidFill>
                  <a:schemeClr val="tx1"/>
                </a:solidFill>
              </a:rPr>
              <a:t>Delmarva Goods Movement Priorities: Results from 2013 Summit Exercise</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7658100" y="6257925"/>
            <a:ext cx="1266825" cy="371475"/>
          </a:xfrm>
          <a:prstGeom prst="rect">
            <a:avLst/>
          </a:prstGeom>
          <a:solidFill>
            <a:schemeClr val="bg1"/>
          </a:solidFill>
          <a:ln w="12700" algn="ctr">
            <a:noFill/>
            <a:miter lim="800000"/>
            <a:headEnd/>
            <a:tailEnd/>
          </a:ln>
        </p:spPr>
        <p:txBody>
          <a:bodyPr wrap="none" anchor="ctr"/>
          <a:lstStyle/>
          <a:p>
            <a:endParaRPr lang="en-US"/>
          </a:p>
        </p:txBody>
      </p:sp>
      <p:sp>
        <p:nvSpPr>
          <p:cNvPr id="4" name="Rectangle 3"/>
          <p:cNvSpPr/>
          <p:nvPr/>
        </p:nvSpPr>
        <p:spPr>
          <a:xfrm>
            <a:off x="431320" y="207034"/>
            <a:ext cx="8712680" cy="1384995"/>
          </a:xfrm>
          <a:prstGeom prst="rect">
            <a:avLst/>
          </a:prstGeom>
        </p:spPr>
        <p:txBody>
          <a:bodyPr wrap="square">
            <a:spAutoFit/>
          </a:bodyPr>
          <a:lstStyle/>
          <a:p>
            <a:pPr algn="l"/>
            <a:r>
              <a:rPr lang="en-US" sz="2800" dirty="0" smtClean="0">
                <a:solidFill>
                  <a:srgbClr val="FFFF00"/>
                </a:solidFill>
              </a:rPr>
              <a:t>Next Steps/Feedback Any other issues to be addressed?</a:t>
            </a:r>
            <a:endParaRPr lang="en-US" sz="2400" dirty="0" smtClean="0">
              <a:solidFill>
                <a:srgbClr val="FFFF00"/>
              </a:solidFill>
            </a:endParaRPr>
          </a:p>
          <a:p>
            <a:pPr algn="l"/>
            <a:endParaRPr lang="en-US" sz="2800" dirty="0">
              <a:solidFill>
                <a:srgbClr val="FFFF00"/>
              </a:solidFill>
            </a:endParaRPr>
          </a:p>
        </p:txBody>
      </p:sp>
      <p:sp>
        <p:nvSpPr>
          <p:cNvPr id="7" name="Rectangle 6"/>
          <p:cNvSpPr/>
          <p:nvPr/>
        </p:nvSpPr>
        <p:spPr>
          <a:xfrm>
            <a:off x="723899" y="1490932"/>
            <a:ext cx="7915275" cy="338554"/>
          </a:xfrm>
          <a:prstGeom prst="rect">
            <a:avLst/>
          </a:prstGeom>
        </p:spPr>
        <p:txBody>
          <a:bodyPr wrap="square">
            <a:spAutoFit/>
          </a:bodyPr>
          <a:lstStyle/>
          <a:p>
            <a:r>
              <a:rPr lang="en-US" sz="1600" dirty="0" smtClean="0">
                <a:solidFill>
                  <a:schemeClr val="tx1"/>
                </a:solidFill>
              </a:rPr>
              <a:t>Delmarva Goods Movement Priorities: Results from 2013 Summit Exercise</a:t>
            </a:r>
            <a:endParaRPr lang="en-US" dirty="0"/>
          </a:p>
        </p:txBody>
      </p:sp>
      <p:pic>
        <p:nvPicPr>
          <p:cNvPr id="56325" name="Picture 5"/>
          <p:cNvPicPr>
            <a:picLocks noChangeAspect="1" noChangeArrowheads="1"/>
          </p:cNvPicPr>
          <p:nvPr/>
        </p:nvPicPr>
        <p:blipFill>
          <a:blip r:embed="rId2" cstate="print"/>
          <a:srcRect r="5898" b="7308"/>
          <a:stretch>
            <a:fillRect/>
          </a:stretch>
        </p:blipFill>
        <p:spPr bwMode="auto">
          <a:xfrm>
            <a:off x="-1" y="1843086"/>
            <a:ext cx="9115023" cy="4824413"/>
          </a:xfrm>
          <a:prstGeom prst="rect">
            <a:avLst/>
          </a:prstGeom>
          <a:noFill/>
          <a:ln w="9525">
            <a:noFill/>
            <a:miter lim="800000"/>
            <a:headEnd/>
            <a:tailEnd/>
          </a:ln>
          <a:effectLst/>
        </p:spPr>
      </p:pic>
      <p:sp>
        <p:nvSpPr>
          <p:cNvPr id="8" name="Rectangle 7"/>
          <p:cNvSpPr/>
          <p:nvPr/>
        </p:nvSpPr>
        <p:spPr bwMode="auto">
          <a:xfrm>
            <a:off x="0" y="4714875"/>
            <a:ext cx="2409825" cy="1466850"/>
          </a:xfrm>
          <a:prstGeom prst="rect">
            <a:avLst/>
          </a:prstGeom>
          <a:noFill/>
          <a:ln w="38100"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rgbClr val="000000"/>
              </a:solidFill>
              <a:effectLst/>
              <a:latin typeface="Arial" charset="0"/>
            </a:endParaRPr>
          </a:p>
        </p:txBody>
      </p:sp>
      <p:sp>
        <p:nvSpPr>
          <p:cNvPr id="9" name="Rectangle 8"/>
          <p:cNvSpPr/>
          <p:nvPr/>
        </p:nvSpPr>
        <p:spPr bwMode="auto">
          <a:xfrm>
            <a:off x="2400300" y="2419350"/>
            <a:ext cx="2295525" cy="895350"/>
          </a:xfrm>
          <a:prstGeom prst="rect">
            <a:avLst/>
          </a:prstGeom>
          <a:noFill/>
          <a:ln w="38100"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rgbClr val="000000"/>
              </a:solidFill>
              <a:effectLst/>
              <a:latin typeface="Arial" charset="0"/>
            </a:endParaRPr>
          </a:p>
        </p:txBody>
      </p:sp>
      <p:sp>
        <p:nvSpPr>
          <p:cNvPr id="10" name="Rectangle 9"/>
          <p:cNvSpPr/>
          <p:nvPr/>
        </p:nvSpPr>
        <p:spPr bwMode="auto">
          <a:xfrm>
            <a:off x="4714876" y="4114800"/>
            <a:ext cx="2247900" cy="609600"/>
          </a:xfrm>
          <a:prstGeom prst="rect">
            <a:avLst/>
          </a:prstGeom>
          <a:noFill/>
          <a:ln w="38100"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rgbClr val="000000"/>
              </a:solidFill>
              <a:effectLst/>
              <a:latin typeface="Arial" charset="0"/>
            </a:endParaRPr>
          </a:p>
        </p:txBody>
      </p:sp>
      <p:sp>
        <p:nvSpPr>
          <p:cNvPr id="11" name="Rectangle 10"/>
          <p:cNvSpPr/>
          <p:nvPr/>
        </p:nvSpPr>
        <p:spPr bwMode="auto">
          <a:xfrm>
            <a:off x="6981825" y="4733925"/>
            <a:ext cx="2162175" cy="1466850"/>
          </a:xfrm>
          <a:prstGeom prst="rect">
            <a:avLst/>
          </a:prstGeom>
          <a:noFill/>
          <a:ln w="38100"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rgbClr val="000000"/>
              </a:solidFill>
              <a:effectLst/>
              <a:latin typeface="Arial" charset="0"/>
            </a:endParaRPr>
          </a:p>
        </p:txBody>
      </p:sp>
      <p:sp>
        <p:nvSpPr>
          <p:cNvPr id="12" name="Rectangle 11"/>
          <p:cNvSpPr/>
          <p:nvPr/>
        </p:nvSpPr>
        <p:spPr bwMode="auto">
          <a:xfrm>
            <a:off x="6972301" y="2409825"/>
            <a:ext cx="2171700" cy="895350"/>
          </a:xfrm>
          <a:prstGeom prst="rect">
            <a:avLst/>
          </a:prstGeom>
          <a:noFill/>
          <a:ln w="38100"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rgbClr val="000000"/>
              </a:solidFill>
              <a:effectLst/>
              <a:latin typeface="Arial" charset="0"/>
            </a:endParaRPr>
          </a:p>
        </p:txBody>
      </p:sp>
      <p:sp>
        <p:nvSpPr>
          <p:cNvPr id="13" name="TextBox 12"/>
          <p:cNvSpPr txBox="1"/>
          <p:nvPr/>
        </p:nvSpPr>
        <p:spPr>
          <a:xfrm>
            <a:off x="2840525" y="3009900"/>
            <a:ext cx="1075936" cy="276999"/>
          </a:xfrm>
          <a:prstGeom prst="rect">
            <a:avLst/>
          </a:prstGeom>
          <a:noFill/>
        </p:spPr>
        <p:txBody>
          <a:bodyPr wrap="none" rtlCol="0">
            <a:spAutoFit/>
          </a:bodyPr>
          <a:lstStyle/>
          <a:p>
            <a:r>
              <a:rPr lang="en-US" sz="1200" dirty="0" smtClean="0">
                <a:solidFill>
                  <a:srgbClr val="FF0000"/>
                </a:solidFill>
              </a:rPr>
              <a:t>Freight Plan</a:t>
            </a:r>
            <a:endParaRPr lang="en-US" sz="1200" dirty="0">
              <a:solidFill>
                <a:srgbClr val="FF0000"/>
              </a:solidFill>
            </a:endParaRPr>
          </a:p>
        </p:txBody>
      </p:sp>
      <p:sp>
        <p:nvSpPr>
          <p:cNvPr id="14" name="TextBox 13"/>
          <p:cNvSpPr txBox="1"/>
          <p:nvPr/>
        </p:nvSpPr>
        <p:spPr>
          <a:xfrm>
            <a:off x="6952351" y="2962275"/>
            <a:ext cx="1691490" cy="276999"/>
          </a:xfrm>
          <a:prstGeom prst="rect">
            <a:avLst/>
          </a:prstGeom>
          <a:noFill/>
        </p:spPr>
        <p:txBody>
          <a:bodyPr wrap="none" rtlCol="0">
            <a:spAutoFit/>
          </a:bodyPr>
          <a:lstStyle/>
          <a:p>
            <a:r>
              <a:rPr lang="en-US" sz="1200" dirty="0" smtClean="0">
                <a:solidFill>
                  <a:srgbClr val="FF0000"/>
                </a:solidFill>
              </a:rPr>
              <a:t>Project Prioritization</a:t>
            </a:r>
            <a:endParaRPr lang="en-US" sz="1200" dirty="0">
              <a:solidFill>
                <a:srgbClr val="FF0000"/>
              </a:solidFill>
            </a:endParaRPr>
          </a:p>
        </p:txBody>
      </p:sp>
      <p:sp>
        <p:nvSpPr>
          <p:cNvPr id="15" name="TextBox 14"/>
          <p:cNvSpPr txBox="1"/>
          <p:nvPr/>
        </p:nvSpPr>
        <p:spPr>
          <a:xfrm>
            <a:off x="4946511" y="4419600"/>
            <a:ext cx="1416927" cy="276999"/>
          </a:xfrm>
          <a:prstGeom prst="rect">
            <a:avLst/>
          </a:prstGeom>
          <a:noFill/>
        </p:spPr>
        <p:txBody>
          <a:bodyPr wrap="none" rtlCol="0">
            <a:spAutoFit/>
          </a:bodyPr>
          <a:lstStyle/>
          <a:p>
            <a:r>
              <a:rPr lang="en-US" sz="1200" dirty="0" smtClean="0">
                <a:solidFill>
                  <a:srgbClr val="FF0000"/>
                </a:solidFill>
              </a:rPr>
              <a:t>Port Truck Study</a:t>
            </a:r>
            <a:endParaRPr lang="en-US" sz="1200" dirty="0">
              <a:solidFill>
                <a:srgbClr val="FF0000"/>
              </a:solidFill>
            </a:endParaRPr>
          </a:p>
        </p:txBody>
      </p:sp>
      <p:sp>
        <p:nvSpPr>
          <p:cNvPr id="16" name="TextBox 15"/>
          <p:cNvSpPr txBox="1"/>
          <p:nvPr/>
        </p:nvSpPr>
        <p:spPr>
          <a:xfrm rot="20078925">
            <a:off x="1449874" y="5286375"/>
            <a:ext cx="1075936" cy="276999"/>
          </a:xfrm>
          <a:prstGeom prst="rect">
            <a:avLst/>
          </a:prstGeom>
          <a:noFill/>
        </p:spPr>
        <p:txBody>
          <a:bodyPr wrap="none" rtlCol="0">
            <a:spAutoFit/>
          </a:bodyPr>
          <a:lstStyle/>
          <a:p>
            <a:r>
              <a:rPr lang="en-US" sz="1200" dirty="0" smtClean="0">
                <a:solidFill>
                  <a:srgbClr val="FF0000"/>
                </a:solidFill>
              </a:rPr>
              <a:t>Freight Plan</a:t>
            </a:r>
            <a:endParaRPr lang="en-US" sz="1200" dirty="0">
              <a:solidFill>
                <a:srgbClr val="FF0000"/>
              </a:solidFill>
            </a:endParaRPr>
          </a:p>
        </p:txBody>
      </p:sp>
      <p:sp>
        <p:nvSpPr>
          <p:cNvPr id="17" name="TextBox 16"/>
          <p:cNvSpPr txBox="1"/>
          <p:nvPr/>
        </p:nvSpPr>
        <p:spPr>
          <a:xfrm>
            <a:off x="7049721" y="5715000"/>
            <a:ext cx="1839671" cy="276999"/>
          </a:xfrm>
          <a:prstGeom prst="rect">
            <a:avLst/>
          </a:prstGeom>
          <a:noFill/>
        </p:spPr>
        <p:txBody>
          <a:bodyPr wrap="none" rtlCol="0">
            <a:spAutoFit/>
          </a:bodyPr>
          <a:lstStyle/>
          <a:p>
            <a:r>
              <a:rPr lang="en-US" sz="1200" dirty="0" smtClean="0">
                <a:solidFill>
                  <a:srgbClr val="FF0000"/>
                </a:solidFill>
              </a:rPr>
              <a:t>Supply Chain Analysis</a:t>
            </a:r>
            <a:endParaRPr lang="en-US" sz="1200" dirty="0">
              <a:solidFill>
                <a:srgbClr val="FF0000"/>
              </a:solidFill>
            </a:endParaRPr>
          </a:p>
        </p:txBody>
      </p:sp>
      <p:sp>
        <p:nvSpPr>
          <p:cNvPr id="18" name="TextBox 17"/>
          <p:cNvSpPr txBox="1"/>
          <p:nvPr/>
        </p:nvSpPr>
        <p:spPr>
          <a:xfrm>
            <a:off x="669267" y="4514850"/>
            <a:ext cx="1151277" cy="200055"/>
          </a:xfrm>
          <a:prstGeom prst="rect">
            <a:avLst/>
          </a:prstGeom>
          <a:noFill/>
        </p:spPr>
        <p:txBody>
          <a:bodyPr wrap="none" rtlCol="0">
            <a:spAutoFit/>
          </a:bodyPr>
          <a:lstStyle/>
          <a:p>
            <a:r>
              <a:rPr lang="en-US" sz="700" dirty="0" smtClean="0">
                <a:solidFill>
                  <a:srgbClr val="FF0000"/>
                </a:solidFill>
              </a:rPr>
              <a:t>Supply Chain Analysis</a:t>
            </a:r>
            <a:endParaRPr lang="en-US" sz="700" dirty="0">
              <a:solidFill>
                <a:srgbClr val="FF0000"/>
              </a:solidFill>
            </a:endParaRPr>
          </a:p>
        </p:txBody>
      </p:sp>
      <p:sp>
        <p:nvSpPr>
          <p:cNvPr id="19" name="Rectangle 18"/>
          <p:cNvSpPr/>
          <p:nvPr/>
        </p:nvSpPr>
        <p:spPr bwMode="auto">
          <a:xfrm>
            <a:off x="2419351" y="4733925"/>
            <a:ext cx="2305050" cy="1466850"/>
          </a:xfrm>
          <a:prstGeom prst="rect">
            <a:avLst/>
          </a:prstGeom>
          <a:noFill/>
          <a:ln w="38100"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rgbClr val="000000"/>
              </a:solidFill>
              <a:effectLst/>
              <a:latin typeface="Arial" charset="0"/>
            </a:endParaRPr>
          </a:p>
        </p:txBody>
      </p:sp>
      <p:sp>
        <p:nvSpPr>
          <p:cNvPr id="20" name="TextBox 19"/>
          <p:cNvSpPr txBox="1"/>
          <p:nvPr/>
        </p:nvSpPr>
        <p:spPr>
          <a:xfrm rot="20078925">
            <a:off x="2473181" y="5543550"/>
            <a:ext cx="1791581" cy="276999"/>
          </a:xfrm>
          <a:prstGeom prst="rect">
            <a:avLst/>
          </a:prstGeom>
          <a:noFill/>
        </p:spPr>
        <p:txBody>
          <a:bodyPr wrap="none" rtlCol="0">
            <a:spAutoFit/>
          </a:bodyPr>
          <a:lstStyle/>
          <a:p>
            <a:r>
              <a:rPr lang="en-US" sz="1200" dirty="0" smtClean="0">
                <a:solidFill>
                  <a:srgbClr val="FF0000"/>
                </a:solidFill>
              </a:rPr>
              <a:t>Freight Plan Adoption</a:t>
            </a:r>
            <a:endParaRPr lang="en-US" sz="1200" dirty="0">
              <a:solidFill>
                <a:srgbClr val="FF0000"/>
              </a:solidFill>
            </a:endParaRPr>
          </a:p>
        </p:txBody>
      </p:sp>
      <p:sp>
        <p:nvSpPr>
          <p:cNvPr id="22" name="Rectangle 21"/>
          <p:cNvSpPr/>
          <p:nvPr/>
        </p:nvSpPr>
        <p:spPr bwMode="auto">
          <a:xfrm>
            <a:off x="4657725" y="2400300"/>
            <a:ext cx="2295525" cy="895350"/>
          </a:xfrm>
          <a:prstGeom prst="rect">
            <a:avLst/>
          </a:prstGeom>
          <a:noFill/>
          <a:ln w="38100"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rgbClr val="000000"/>
              </a:solidFill>
              <a:effectLst/>
              <a:latin typeface="Arial" charset="0"/>
            </a:endParaRPr>
          </a:p>
        </p:txBody>
      </p:sp>
      <p:sp>
        <p:nvSpPr>
          <p:cNvPr id="23" name="TextBox 22"/>
          <p:cNvSpPr txBox="1"/>
          <p:nvPr/>
        </p:nvSpPr>
        <p:spPr>
          <a:xfrm>
            <a:off x="4757265" y="2990850"/>
            <a:ext cx="2024017" cy="276999"/>
          </a:xfrm>
          <a:prstGeom prst="rect">
            <a:avLst/>
          </a:prstGeom>
          <a:noFill/>
        </p:spPr>
        <p:txBody>
          <a:bodyPr wrap="none" rtlCol="0">
            <a:spAutoFit/>
          </a:bodyPr>
          <a:lstStyle/>
          <a:p>
            <a:r>
              <a:rPr lang="en-US" sz="1200" dirty="0" smtClean="0">
                <a:solidFill>
                  <a:srgbClr val="FF0000"/>
                </a:solidFill>
              </a:rPr>
              <a:t>Detailed Crash Analysis?</a:t>
            </a:r>
            <a:endParaRPr lang="en-US" sz="1200"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7658100" y="6257925"/>
            <a:ext cx="1266825" cy="371475"/>
          </a:xfrm>
          <a:prstGeom prst="rect">
            <a:avLst/>
          </a:prstGeom>
          <a:solidFill>
            <a:schemeClr val="bg1"/>
          </a:solidFill>
          <a:ln w="12700" algn="ctr">
            <a:noFill/>
            <a:miter lim="800000"/>
            <a:headEnd/>
            <a:tailEnd/>
          </a:ln>
        </p:spPr>
        <p:txBody>
          <a:bodyPr wrap="none" anchor="ctr"/>
          <a:lstStyle/>
          <a:p>
            <a:endParaRPr lang="en-US"/>
          </a:p>
        </p:txBody>
      </p:sp>
      <p:pic>
        <p:nvPicPr>
          <p:cNvPr id="64513" name="Picture 1"/>
          <p:cNvPicPr>
            <a:picLocks noChangeAspect="1" noChangeArrowheads="1"/>
          </p:cNvPicPr>
          <p:nvPr/>
        </p:nvPicPr>
        <p:blipFill>
          <a:blip r:embed="rId2" cstate="print"/>
          <a:srcRect l="17714" t="24327" r="20571" b="5614"/>
          <a:stretch>
            <a:fillRect/>
          </a:stretch>
        </p:blipFill>
        <p:spPr bwMode="auto">
          <a:xfrm>
            <a:off x="495117" y="1244433"/>
            <a:ext cx="7759790" cy="53796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p:spPr>
        <p:txBody>
          <a:bodyPr/>
          <a:lstStyle/>
          <a:p>
            <a:fld id="{10FF0C7D-16EF-48FA-A856-EC5834120B34}" type="slidenum">
              <a:rPr lang="en-US" smtClean="0"/>
              <a:pPr/>
              <a:t>29</a:t>
            </a:fld>
            <a:endParaRPr lang="en-US" smtClean="0"/>
          </a:p>
        </p:txBody>
      </p:sp>
      <p:sp>
        <p:nvSpPr>
          <p:cNvPr id="9219" name="Rectangle 2"/>
          <p:cNvSpPr>
            <a:spLocks noChangeArrowheads="1"/>
          </p:cNvSpPr>
          <p:nvPr/>
        </p:nvSpPr>
        <p:spPr bwMode="auto">
          <a:xfrm>
            <a:off x="7658100" y="6257925"/>
            <a:ext cx="1266825" cy="371475"/>
          </a:xfrm>
          <a:prstGeom prst="rect">
            <a:avLst/>
          </a:prstGeom>
          <a:solidFill>
            <a:schemeClr val="bg1"/>
          </a:solidFill>
          <a:ln w="12700" algn="ctr">
            <a:noFill/>
            <a:miter lim="800000"/>
            <a:headEnd/>
            <a:tailEnd/>
          </a:ln>
        </p:spPr>
        <p:txBody>
          <a:bodyPr wrap="none" anchor="ctr"/>
          <a:lstStyle/>
          <a:p>
            <a:endParaRPr lang="en-US"/>
          </a:p>
        </p:txBody>
      </p:sp>
      <p:sp>
        <p:nvSpPr>
          <p:cNvPr id="9220" name="Rectangle 3"/>
          <p:cNvSpPr>
            <a:spLocks noChangeArrowheads="1"/>
          </p:cNvSpPr>
          <p:nvPr/>
        </p:nvSpPr>
        <p:spPr bwMode="auto">
          <a:xfrm>
            <a:off x="311150" y="6343650"/>
            <a:ext cx="266700" cy="371475"/>
          </a:xfrm>
          <a:prstGeom prst="rect">
            <a:avLst/>
          </a:prstGeom>
          <a:solidFill>
            <a:schemeClr val="bg1"/>
          </a:solidFill>
          <a:ln w="12700" algn="ctr">
            <a:noFill/>
            <a:miter lim="800000"/>
            <a:headEnd/>
            <a:tailEnd/>
          </a:ln>
        </p:spPr>
        <p:txBody>
          <a:bodyPr wrap="none" anchor="ctr"/>
          <a:lstStyle/>
          <a:p>
            <a:endParaRPr lang="en-US"/>
          </a:p>
        </p:txBody>
      </p:sp>
      <p:sp>
        <p:nvSpPr>
          <p:cNvPr id="9" name="TextBox 8"/>
          <p:cNvSpPr txBox="1"/>
          <p:nvPr/>
        </p:nvSpPr>
        <p:spPr>
          <a:xfrm>
            <a:off x="4075629" y="3270471"/>
            <a:ext cx="2082622" cy="461665"/>
          </a:xfrm>
          <a:prstGeom prst="rect">
            <a:avLst/>
          </a:prstGeom>
          <a:noFill/>
        </p:spPr>
        <p:txBody>
          <a:bodyPr wrap="none" rtlCol="0">
            <a:spAutoFit/>
          </a:bodyPr>
          <a:lstStyle/>
          <a:p>
            <a:r>
              <a:rPr lang="en-US" sz="2400" dirty="0" smtClean="0">
                <a:solidFill>
                  <a:srgbClr val="FFFF00"/>
                </a:solidFill>
              </a:rPr>
              <a:t>Other items?</a:t>
            </a:r>
            <a:endParaRPr lang="en-US" sz="2400" dirty="0">
              <a:solidFill>
                <a:srgbClr val="FFFF00"/>
              </a:solidFill>
            </a:endParaRPr>
          </a:p>
        </p:txBody>
      </p:sp>
    </p:spTree>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7658100" y="6257925"/>
            <a:ext cx="1266825" cy="371475"/>
          </a:xfrm>
          <a:prstGeom prst="rect">
            <a:avLst/>
          </a:prstGeom>
          <a:solidFill>
            <a:schemeClr val="bg1"/>
          </a:solidFill>
          <a:ln w="12700" algn="ctr">
            <a:noFill/>
            <a:miter lim="800000"/>
            <a:headEnd/>
            <a:tailEnd/>
          </a:ln>
        </p:spPr>
        <p:txBody>
          <a:bodyPr wrap="none" anchor="ctr"/>
          <a:lstStyle/>
          <a:p>
            <a:endParaRPr lang="en-US"/>
          </a:p>
        </p:txBody>
      </p:sp>
      <p:pic>
        <p:nvPicPr>
          <p:cNvPr id="75778" name="Picture 2"/>
          <p:cNvPicPr>
            <a:picLocks noChangeAspect="1" noChangeArrowheads="1"/>
          </p:cNvPicPr>
          <p:nvPr/>
        </p:nvPicPr>
        <p:blipFill>
          <a:blip r:embed="rId2" cstate="print"/>
          <a:srcRect l="17143" t="21520" r="19429" b="5614"/>
          <a:stretch>
            <a:fillRect/>
          </a:stretch>
        </p:blipFill>
        <p:spPr bwMode="auto">
          <a:xfrm>
            <a:off x="484620" y="1190737"/>
            <a:ext cx="7683807" cy="53908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p:spPr>
        <p:txBody>
          <a:bodyPr/>
          <a:lstStyle/>
          <a:p>
            <a:fld id="{10FF0C7D-16EF-48FA-A856-EC5834120B34}" type="slidenum">
              <a:rPr lang="en-US" smtClean="0"/>
              <a:pPr/>
              <a:t>4</a:t>
            </a:fld>
            <a:endParaRPr lang="en-US" smtClean="0"/>
          </a:p>
        </p:txBody>
      </p:sp>
      <p:sp>
        <p:nvSpPr>
          <p:cNvPr id="9219" name="Rectangle 2"/>
          <p:cNvSpPr>
            <a:spLocks noChangeArrowheads="1"/>
          </p:cNvSpPr>
          <p:nvPr/>
        </p:nvSpPr>
        <p:spPr bwMode="auto">
          <a:xfrm>
            <a:off x="7658100" y="6257925"/>
            <a:ext cx="1266825" cy="371475"/>
          </a:xfrm>
          <a:prstGeom prst="rect">
            <a:avLst/>
          </a:prstGeom>
          <a:solidFill>
            <a:schemeClr val="bg1"/>
          </a:solidFill>
          <a:ln w="12700" algn="ctr">
            <a:noFill/>
            <a:miter lim="800000"/>
            <a:headEnd/>
            <a:tailEnd/>
          </a:ln>
        </p:spPr>
        <p:txBody>
          <a:bodyPr wrap="none" anchor="ctr"/>
          <a:lstStyle/>
          <a:p>
            <a:endParaRPr lang="en-US"/>
          </a:p>
        </p:txBody>
      </p:sp>
      <p:sp>
        <p:nvSpPr>
          <p:cNvPr id="9220" name="Rectangle 3"/>
          <p:cNvSpPr>
            <a:spLocks noChangeArrowheads="1"/>
          </p:cNvSpPr>
          <p:nvPr/>
        </p:nvSpPr>
        <p:spPr bwMode="auto">
          <a:xfrm>
            <a:off x="311150" y="6343650"/>
            <a:ext cx="266700" cy="371475"/>
          </a:xfrm>
          <a:prstGeom prst="rect">
            <a:avLst/>
          </a:prstGeom>
          <a:solidFill>
            <a:schemeClr val="bg1"/>
          </a:solidFill>
          <a:ln w="12700" algn="ctr">
            <a:noFill/>
            <a:miter lim="800000"/>
            <a:headEnd/>
            <a:tailEnd/>
          </a:ln>
        </p:spPr>
        <p:txBody>
          <a:bodyPr wrap="none" anchor="ctr"/>
          <a:lstStyle/>
          <a:p>
            <a:endParaRPr lang="en-US"/>
          </a:p>
        </p:txBody>
      </p:sp>
      <p:sp>
        <p:nvSpPr>
          <p:cNvPr id="6" name="TextBox 5"/>
          <p:cNvSpPr txBox="1"/>
          <p:nvPr/>
        </p:nvSpPr>
        <p:spPr>
          <a:xfrm>
            <a:off x="964706" y="2556096"/>
            <a:ext cx="7135287" cy="1200329"/>
          </a:xfrm>
          <a:prstGeom prst="rect">
            <a:avLst/>
          </a:prstGeom>
          <a:noFill/>
        </p:spPr>
        <p:txBody>
          <a:bodyPr wrap="none" rtlCol="0">
            <a:spAutoFit/>
          </a:bodyPr>
          <a:lstStyle/>
          <a:p>
            <a:r>
              <a:rPr lang="en-US" sz="3600" dirty="0" smtClean="0">
                <a:solidFill>
                  <a:srgbClr val="FFFF00"/>
                </a:solidFill>
              </a:rPr>
              <a:t>Projects, Studies and Initiatives</a:t>
            </a:r>
            <a:br>
              <a:rPr lang="en-US" sz="3600" dirty="0" smtClean="0">
                <a:solidFill>
                  <a:srgbClr val="FFFF00"/>
                </a:solidFill>
              </a:rPr>
            </a:br>
            <a:r>
              <a:rPr lang="en-US" sz="3600" dirty="0" smtClean="0">
                <a:solidFill>
                  <a:srgbClr val="FFFF00"/>
                </a:solidFill>
              </a:rPr>
              <a:t>  from Last Year</a:t>
            </a:r>
            <a:endParaRPr lang="en-US" sz="3600" dirty="0">
              <a:solidFill>
                <a:srgbClr val="FFFF00"/>
              </a:solidFill>
            </a:endParaRPr>
          </a:p>
        </p:txBody>
      </p:sp>
    </p:spTree>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7658100" y="6257925"/>
            <a:ext cx="1266825" cy="371475"/>
          </a:xfrm>
          <a:prstGeom prst="rect">
            <a:avLst/>
          </a:prstGeom>
          <a:solidFill>
            <a:schemeClr val="bg1"/>
          </a:solidFill>
          <a:ln w="12700" algn="ctr">
            <a:noFill/>
            <a:miter lim="800000"/>
            <a:headEnd/>
            <a:tailEnd/>
          </a:ln>
        </p:spPr>
        <p:txBody>
          <a:bodyPr wrap="none" anchor="ctr"/>
          <a:lstStyle/>
          <a:p>
            <a:endParaRPr lang="en-US"/>
          </a:p>
        </p:txBody>
      </p:sp>
      <p:sp>
        <p:nvSpPr>
          <p:cNvPr id="3" name="Rectangle 2"/>
          <p:cNvSpPr/>
          <p:nvPr/>
        </p:nvSpPr>
        <p:spPr>
          <a:xfrm>
            <a:off x="414667" y="308345"/>
            <a:ext cx="5752215" cy="523220"/>
          </a:xfrm>
          <a:prstGeom prst="rect">
            <a:avLst/>
          </a:prstGeom>
        </p:spPr>
        <p:txBody>
          <a:bodyPr wrap="square">
            <a:spAutoFit/>
          </a:bodyPr>
          <a:lstStyle/>
          <a:p>
            <a:r>
              <a:rPr lang="en-US" sz="2800" dirty="0" smtClean="0">
                <a:solidFill>
                  <a:srgbClr val="FFFF00"/>
                </a:solidFill>
              </a:rPr>
              <a:t>Beyond the Freight Plan……. </a:t>
            </a:r>
          </a:p>
        </p:txBody>
      </p:sp>
      <p:sp>
        <p:nvSpPr>
          <p:cNvPr id="4" name="Rectangle 3"/>
          <p:cNvSpPr/>
          <p:nvPr/>
        </p:nvSpPr>
        <p:spPr>
          <a:xfrm>
            <a:off x="467833" y="1469541"/>
            <a:ext cx="5858540" cy="400110"/>
          </a:xfrm>
          <a:prstGeom prst="rect">
            <a:avLst/>
          </a:prstGeom>
        </p:spPr>
        <p:txBody>
          <a:bodyPr wrap="square">
            <a:spAutoFit/>
          </a:bodyPr>
          <a:lstStyle/>
          <a:p>
            <a:pPr algn="l"/>
            <a:r>
              <a:rPr lang="en-US" i="1" dirty="0" smtClean="0">
                <a:solidFill>
                  <a:srgbClr val="FFFF00"/>
                </a:solidFill>
              </a:rPr>
              <a:t>Freight System Performance Monitoring </a:t>
            </a:r>
            <a:endParaRPr lang="en-US" dirty="0">
              <a:solidFill>
                <a:srgbClr val="FFFF00"/>
              </a:solidFill>
            </a:endParaRPr>
          </a:p>
        </p:txBody>
      </p:sp>
      <p:sp>
        <p:nvSpPr>
          <p:cNvPr id="5" name="Rectangle 4"/>
          <p:cNvSpPr/>
          <p:nvPr/>
        </p:nvSpPr>
        <p:spPr>
          <a:xfrm>
            <a:off x="478465" y="1930715"/>
            <a:ext cx="8495414" cy="4401205"/>
          </a:xfrm>
          <a:prstGeom prst="rect">
            <a:avLst/>
          </a:prstGeom>
        </p:spPr>
        <p:txBody>
          <a:bodyPr wrap="square">
            <a:spAutoFit/>
          </a:bodyPr>
          <a:lstStyle/>
          <a:p>
            <a:pPr algn="l"/>
            <a:r>
              <a:rPr lang="en-US" dirty="0" smtClean="0">
                <a:solidFill>
                  <a:schemeClr val="tx1"/>
                </a:solidFill>
              </a:rPr>
              <a:t>Pavement condition on the Interstate System and on remainder of the National Highway System (NHS) </a:t>
            </a:r>
            <a:br>
              <a:rPr lang="en-US" dirty="0" smtClean="0">
                <a:solidFill>
                  <a:schemeClr val="tx1"/>
                </a:solidFill>
              </a:rPr>
            </a:br>
            <a:endParaRPr lang="en-US" dirty="0" smtClean="0">
              <a:solidFill>
                <a:schemeClr val="tx1"/>
              </a:solidFill>
            </a:endParaRPr>
          </a:p>
          <a:p>
            <a:pPr algn="l"/>
            <a:r>
              <a:rPr lang="en-US" dirty="0" smtClean="0">
                <a:solidFill>
                  <a:schemeClr val="tx1"/>
                </a:solidFill>
              </a:rPr>
              <a:t>Performance of the Interstate System and the remainder of the NHS </a:t>
            </a:r>
          </a:p>
          <a:p>
            <a:pPr algn="l"/>
            <a:r>
              <a:rPr lang="en-US" dirty="0" smtClean="0">
                <a:solidFill>
                  <a:schemeClr val="tx1"/>
                </a:solidFill>
              </a:rPr>
              <a:t>Bridge condition on the NHS </a:t>
            </a:r>
            <a:br>
              <a:rPr lang="en-US" dirty="0" smtClean="0">
                <a:solidFill>
                  <a:schemeClr val="tx1"/>
                </a:solidFill>
              </a:rPr>
            </a:br>
            <a:endParaRPr lang="en-US" dirty="0" smtClean="0">
              <a:solidFill>
                <a:schemeClr val="tx1"/>
              </a:solidFill>
            </a:endParaRPr>
          </a:p>
          <a:p>
            <a:pPr algn="l"/>
            <a:r>
              <a:rPr lang="en-US" dirty="0" smtClean="0">
                <a:solidFill>
                  <a:schemeClr val="tx1"/>
                </a:solidFill>
              </a:rPr>
              <a:t>Fatalities and serious injuries – both number and rate per vehicle mile traveled – on all public roads </a:t>
            </a:r>
            <a:br>
              <a:rPr lang="en-US" dirty="0" smtClean="0">
                <a:solidFill>
                  <a:schemeClr val="tx1"/>
                </a:solidFill>
              </a:rPr>
            </a:br>
            <a:endParaRPr lang="en-US" dirty="0" smtClean="0">
              <a:solidFill>
                <a:schemeClr val="tx1"/>
              </a:solidFill>
            </a:endParaRPr>
          </a:p>
          <a:p>
            <a:pPr algn="l"/>
            <a:r>
              <a:rPr lang="en-US" dirty="0" smtClean="0">
                <a:solidFill>
                  <a:schemeClr val="tx1"/>
                </a:solidFill>
              </a:rPr>
              <a:t>Traffic congestion </a:t>
            </a:r>
            <a:br>
              <a:rPr lang="en-US" dirty="0" smtClean="0">
                <a:solidFill>
                  <a:schemeClr val="tx1"/>
                </a:solidFill>
              </a:rPr>
            </a:br>
            <a:endParaRPr lang="en-US" dirty="0" smtClean="0">
              <a:solidFill>
                <a:schemeClr val="tx1"/>
              </a:solidFill>
            </a:endParaRPr>
          </a:p>
          <a:p>
            <a:pPr algn="l"/>
            <a:r>
              <a:rPr lang="en-US" dirty="0" smtClean="0">
                <a:solidFill>
                  <a:schemeClr val="tx1"/>
                </a:solidFill>
              </a:rPr>
              <a:t>On-road mobile source emissions </a:t>
            </a:r>
            <a:br>
              <a:rPr lang="en-US" dirty="0" smtClean="0">
                <a:solidFill>
                  <a:schemeClr val="tx1"/>
                </a:solidFill>
              </a:rPr>
            </a:br>
            <a:endParaRPr lang="en-US" dirty="0" smtClean="0">
              <a:solidFill>
                <a:schemeClr val="tx1"/>
              </a:solidFill>
            </a:endParaRPr>
          </a:p>
          <a:p>
            <a:pPr algn="l"/>
            <a:r>
              <a:rPr lang="en-US" dirty="0" smtClean="0">
                <a:solidFill>
                  <a:schemeClr val="tx1"/>
                </a:solidFill>
              </a:rPr>
              <a:t>Freight movement on the Interstate System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7658100" y="6257925"/>
            <a:ext cx="1266825" cy="371475"/>
          </a:xfrm>
          <a:prstGeom prst="rect">
            <a:avLst/>
          </a:prstGeom>
          <a:solidFill>
            <a:schemeClr val="bg1"/>
          </a:solidFill>
          <a:ln w="12700" algn="ctr">
            <a:noFill/>
            <a:miter lim="800000"/>
            <a:headEnd/>
            <a:tailEnd/>
          </a:ln>
        </p:spPr>
        <p:txBody>
          <a:bodyPr wrap="none" anchor="ctr"/>
          <a:lstStyle/>
          <a:p>
            <a:endParaRPr lang="en-US"/>
          </a:p>
        </p:txBody>
      </p:sp>
      <p:sp>
        <p:nvSpPr>
          <p:cNvPr id="3" name="Rectangle 2"/>
          <p:cNvSpPr/>
          <p:nvPr/>
        </p:nvSpPr>
        <p:spPr>
          <a:xfrm>
            <a:off x="510103" y="1261923"/>
            <a:ext cx="4317336" cy="400110"/>
          </a:xfrm>
          <a:prstGeom prst="rect">
            <a:avLst/>
          </a:prstGeom>
        </p:spPr>
        <p:txBody>
          <a:bodyPr wrap="none">
            <a:spAutoFit/>
          </a:bodyPr>
          <a:lstStyle/>
          <a:p>
            <a:r>
              <a:rPr lang="en-US" i="1" dirty="0" smtClean="0">
                <a:solidFill>
                  <a:srgbClr val="FFFF00"/>
                </a:solidFill>
              </a:rPr>
              <a:t>Strategic Implementation Actions </a:t>
            </a:r>
            <a:endParaRPr lang="en-US" dirty="0">
              <a:solidFill>
                <a:srgbClr val="FFFF00"/>
              </a:solidFill>
            </a:endParaRPr>
          </a:p>
        </p:txBody>
      </p:sp>
      <p:sp>
        <p:nvSpPr>
          <p:cNvPr id="5" name="Rectangle 4"/>
          <p:cNvSpPr/>
          <p:nvPr/>
        </p:nvSpPr>
        <p:spPr>
          <a:xfrm>
            <a:off x="478464" y="2277657"/>
            <a:ext cx="7421527" cy="400110"/>
          </a:xfrm>
          <a:prstGeom prst="rect">
            <a:avLst/>
          </a:prstGeom>
        </p:spPr>
        <p:txBody>
          <a:bodyPr wrap="square">
            <a:spAutoFit/>
          </a:bodyPr>
          <a:lstStyle/>
          <a:p>
            <a:pPr algn="l"/>
            <a:r>
              <a:rPr lang="en-US" dirty="0" smtClean="0">
                <a:solidFill>
                  <a:schemeClr val="tx1"/>
                </a:solidFill>
              </a:rPr>
              <a:t>Encourage the State Freight Advisory Committee </a:t>
            </a:r>
            <a:endParaRPr lang="en-US" dirty="0">
              <a:solidFill>
                <a:schemeClr val="tx1"/>
              </a:solidFill>
            </a:endParaRPr>
          </a:p>
        </p:txBody>
      </p:sp>
      <p:sp>
        <p:nvSpPr>
          <p:cNvPr id="7" name="Rectangle 6"/>
          <p:cNvSpPr/>
          <p:nvPr/>
        </p:nvSpPr>
        <p:spPr>
          <a:xfrm>
            <a:off x="434247" y="2920642"/>
            <a:ext cx="4171335" cy="400110"/>
          </a:xfrm>
          <a:prstGeom prst="rect">
            <a:avLst/>
          </a:prstGeom>
        </p:spPr>
        <p:txBody>
          <a:bodyPr wrap="none">
            <a:spAutoFit/>
          </a:bodyPr>
          <a:lstStyle/>
          <a:p>
            <a:r>
              <a:rPr lang="en-US" dirty="0" smtClean="0">
                <a:solidFill>
                  <a:schemeClr val="tx1"/>
                </a:solidFill>
              </a:rPr>
              <a:t>Finalize performance measures </a:t>
            </a:r>
            <a:endParaRPr lang="en-US" dirty="0">
              <a:solidFill>
                <a:schemeClr val="tx1"/>
              </a:solidFill>
            </a:endParaRPr>
          </a:p>
        </p:txBody>
      </p:sp>
      <p:sp>
        <p:nvSpPr>
          <p:cNvPr id="8" name="Rectangle 7"/>
          <p:cNvSpPr/>
          <p:nvPr/>
        </p:nvSpPr>
        <p:spPr>
          <a:xfrm>
            <a:off x="475237" y="3356577"/>
            <a:ext cx="3940502" cy="400110"/>
          </a:xfrm>
          <a:prstGeom prst="rect">
            <a:avLst/>
          </a:prstGeom>
        </p:spPr>
        <p:txBody>
          <a:bodyPr wrap="none">
            <a:spAutoFit/>
          </a:bodyPr>
          <a:lstStyle/>
          <a:p>
            <a:r>
              <a:rPr lang="en-US" dirty="0" smtClean="0">
                <a:solidFill>
                  <a:schemeClr val="tx1"/>
                </a:solidFill>
              </a:rPr>
              <a:t>Set initial performance targets </a:t>
            </a:r>
            <a:endParaRPr lang="en-US" dirty="0">
              <a:solidFill>
                <a:schemeClr val="tx1"/>
              </a:solidFill>
            </a:endParaRPr>
          </a:p>
        </p:txBody>
      </p:sp>
      <p:sp>
        <p:nvSpPr>
          <p:cNvPr id="9" name="Rectangle 8"/>
          <p:cNvSpPr/>
          <p:nvPr/>
        </p:nvSpPr>
        <p:spPr>
          <a:xfrm>
            <a:off x="468916" y="3792513"/>
            <a:ext cx="4442242" cy="400110"/>
          </a:xfrm>
          <a:prstGeom prst="rect">
            <a:avLst/>
          </a:prstGeom>
        </p:spPr>
        <p:txBody>
          <a:bodyPr wrap="none">
            <a:spAutoFit/>
          </a:bodyPr>
          <a:lstStyle/>
          <a:p>
            <a:r>
              <a:rPr lang="en-US" dirty="0" smtClean="0">
                <a:solidFill>
                  <a:schemeClr val="tx1"/>
                </a:solidFill>
              </a:rPr>
              <a:t>Prepare for performance reporting </a:t>
            </a:r>
            <a:endParaRPr lang="en-US" dirty="0">
              <a:solidFill>
                <a:schemeClr val="tx1"/>
              </a:solidFill>
            </a:endParaRPr>
          </a:p>
        </p:txBody>
      </p:sp>
      <p:sp>
        <p:nvSpPr>
          <p:cNvPr id="10" name="Rectangle 9"/>
          <p:cNvSpPr/>
          <p:nvPr/>
        </p:nvSpPr>
        <p:spPr>
          <a:xfrm>
            <a:off x="255180" y="4202151"/>
            <a:ext cx="6113722" cy="400110"/>
          </a:xfrm>
          <a:prstGeom prst="rect">
            <a:avLst/>
          </a:prstGeom>
        </p:spPr>
        <p:txBody>
          <a:bodyPr wrap="square">
            <a:spAutoFit/>
          </a:bodyPr>
          <a:lstStyle/>
          <a:p>
            <a:r>
              <a:rPr lang="en-US" dirty="0" smtClean="0">
                <a:solidFill>
                  <a:schemeClr val="tx1"/>
                </a:solidFill>
              </a:rPr>
              <a:t>Refine future performance monitoring details </a:t>
            </a:r>
            <a:endParaRPr lang="en-US" dirty="0">
              <a:solidFill>
                <a:schemeClr val="tx1"/>
              </a:solidFill>
            </a:endParaRPr>
          </a:p>
        </p:txBody>
      </p:sp>
      <p:sp>
        <p:nvSpPr>
          <p:cNvPr id="11" name="Rectangle 10"/>
          <p:cNvSpPr/>
          <p:nvPr/>
        </p:nvSpPr>
        <p:spPr>
          <a:xfrm>
            <a:off x="427587" y="4632485"/>
            <a:ext cx="4652492" cy="400110"/>
          </a:xfrm>
          <a:prstGeom prst="rect">
            <a:avLst/>
          </a:prstGeom>
        </p:spPr>
        <p:txBody>
          <a:bodyPr wrap="none">
            <a:spAutoFit/>
          </a:bodyPr>
          <a:lstStyle/>
          <a:p>
            <a:r>
              <a:rPr lang="en-US" dirty="0" smtClean="0">
                <a:solidFill>
                  <a:schemeClr val="tx1"/>
                </a:solidFill>
              </a:rPr>
              <a:t>Track future implementation details </a:t>
            </a:r>
            <a:endParaRPr lang="en-US" dirty="0">
              <a:solidFill>
                <a:schemeClr val="tx1"/>
              </a:solidFill>
            </a:endParaRPr>
          </a:p>
        </p:txBody>
      </p:sp>
      <p:sp>
        <p:nvSpPr>
          <p:cNvPr id="12" name="Rectangle 11"/>
          <p:cNvSpPr/>
          <p:nvPr/>
        </p:nvSpPr>
        <p:spPr>
          <a:xfrm>
            <a:off x="63797" y="5371733"/>
            <a:ext cx="7793666" cy="400110"/>
          </a:xfrm>
          <a:prstGeom prst="rect">
            <a:avLst/>
          </a:prstGeom>
        </p:spPr>
        <p:txBody>
          <a:bodyPr wrap="square">
            <a:spAutoFit/>
          </a:bodyPr>
          <a:lstStyle/>
          <a:p>
            <a:r>
              <a:rPr lang="en-US" dirty="0" smtClean="0">
                <a:solidFill>
                  <a:schemeClr val="tx1"/>
                </a:solidFill>
              </a:rPr>
              <a:t>Enhance integration within statewide planning processes </a:t>
            </a:r>
            <a:endParaRPr lang="en-US" dirty="0">
              <a:solidFill>
                <a:schemeClr val="tx1"/>
              </a:solidFill>
            </a:endParaRPr>
          </a:p>
        </p:txBody>
      </p:sp>
      <p:sp>
        <p:nvSpPr>
          <p:cNvPr id="13" name="Rectangle 12"/>
          <p:cNvSpPr/>
          <p:nvPr/>
        </p:nvSpPr>
        <p:spPr>
          <a:xfrm>
            <a:off x="0" y="5860824"/>
            <a:ext cx="7347069" cy="400110"/>
          </a:xfrm>
          <a:prstGeom prst="rect">
            <a:avLst/>
          </a:prstGeom>
        </p:spPr>
        <p:txBody>
          <a:bodyPr wrap="square">
            <a:spAutoFit/>
          </a:bodyPr>
          <a:lstStyle/>
          <a:p>
            <a:r>
              <a:rPr lang="en-US" dirty="0" smtClean="0">
                <a:solidFill>
                  <a:schemeClr val="tx1"/>
                </a:solidFill>
              </a:rPr>
              <a:t>Inform future funding and implementation decisions </a:t>
            </a:r>
            <a:endParaRPr lang="en-US" dirty="0">
              <a:solidFill>
                <a:schemeClr val="tx1"/>
              </a:solidFill>
            </a:endParaRPr>
          </a:p>
        </p:txBody>
      </p:sp>
      <p:sp>
        <p:nvSpPr>
          <p:cNvPr id="24" name="Rectangle 23"/>
          <p:cNvSpPr/>
          <p:nvPr/>
        </p:nvSpPr>
        <p:spPr>
          <a:xfrm>
            <a:off x="414667" y="308345"/>
            <a:ext cx="5752215" cy="523220"/>
          </a:xfrm>
          <a:prstGeom prst="rect">
            <a:avLst/>
          </a:prstGeom>
        </p:spPr>
        <p:txBody>
          <a:bodyPr wrap="square">
            <a:spAutoFit/>
          </a:bodyPr>
          <a:lstStyle/>
          <a:p>
            <a:r>
              <a:rPr lang="en-US" sz="2800" dirty="0" smtClean="0">
                <a:solidFill>
                  <a:srgbClr val="FFFF00"/>
                </a:solidFill>
              </a:rPr>
              <a:t>Beyond the Freight Plan…….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7658100" y="6257925"/>
            <a:ext cx="1266825" cy="371475"/>
          </a:xfrm>
          <a:prstGeom prst="rect">
            <a:avLst/>
          </a:prstGeom>
          <a:solidFill>
            <a:schemeClr val="bg1"/>
          </a:solidFill>
          <a:ln w="12700" algn="ctr">
            <a:noFill/>
            <a:miter lim="800000"/>
            <a:headEnd/>
            <a:tailEnd/>
          </a:ln>
        </p:spPr>
        <p:txBody>
          <a:bodyPr wrap="none" anchor="ctr"/>
          <a:lstStyle/>
          <a:p>
            <a:endParaRPr lang="en-US"/>
          </a:p>
        </p:txBody>
      </p:sp>
      <p:sp>
        <p:nvSpPr>
          <p:cNvPr id="3" name="Rectangle 2"/>
          <p:cNvSpPr/>
          <p:nvPr/>
        </p:nvSpPr>
        <p:spPr>
          <a:xfrm>
            <a:off x="510103" y="1261923"/>
            <a:ext cx="4317336" cy="400110"/>
          </a:xfrm>
          <a:prstGeom prst="rect">
            <a:avLst/>
          </a:prstGeom>
        </p:spPr>
        <p:txBody>
          <a:bodyPr wrap="none">
            <a:spAutoFit/>
          </a:bodyPr>
          <a:lstStyle/>
          <a:p>
            <a:r>
              <a:rPr lang="en-US" i="1" dirty="0" smtClean="0">
                <a:solidFill>
                  <a:srgbClr val="FFFF00"/>
                </a:solidFill>
              </a:rPr>
              <a:t>Strategic Implementation Actions </a:t>
            </a:r>
            <a:endParaRPr lang="en-US" dirty="0">
              <a:solidFill>
                <a:srgbClr val="FFFF00"/>
              </a:solidFill>
            </a:endParaRPr>
          </a:p>
        </p:txBody>
      </p:sp>
      <p:sp>
        <p:nvSpPr>
          <p:cNvPr id="5" name="Rectangle 4"/>
          <p:cNvSpPr/>
          <p:nvPr/>
        </p:nvSpPr>
        <p:spPr>
          <a:xfrm>
            <a:off x="478464" y="2277657"/>
            <a:ext cx="7421527" cy="400110"/>
          </a:xfrm>
          <a:prstGeom prst="rect">
            <a:avLst/>
          </a:prstGeom>
        </p:spPr>
        <p:txBody>
          <a:bodyPr wrap="square">
            <a:spAutoFit/>
          </a:bodyPr>
          <a:lstStyle/>
          <a:p>
            <a:pPr algn="l"/>
            <a:r>
              <a:rPr lang="en-US" dirty="0" smtClean="0">
                <a:solidFill>
                  <a:schemeClr val="accent1">
                    <a:lumMod val="40000"/>
                    <a:lumOff val="60000"/>
                  </a:schemeClr>
                </a:solidFill>
              </a:rPr>
              <a:t>Encourage the State Freight Advisory Committee </a:t>
            </a:r>
            <a:endParaRPr lang="en-US" dirty="0">
              <a:solidFill>
                <a:schemeClr val="accent1">
                  <a:lumMod val="40000"/>
                  <a:lumOff val="60000"/>
                </a:schemeClr>
              </a:solidFill>
            </a:endParaRPr>
          </a:p>
        </p:txBody>
      </p:sp>
      <p:sp>
        <p:nvSpPr>
          <p:cNvPr id="7" name="Rectangle 6"/>
          <p:cNvSpPr/>
          <p:nvPr/>
        </p:nvSpPr>
        <p:spPr>
          <a:xfrm>
            <a:off x="434247" y="2920642"/>
            <a:ext cx="4171335" cy="400110"/>
          </a:xfrm>
          <a:prstGeom prst="rect">
            <a:avLst/>
          </a:prstGeom>
        </p:spPr>
        <p:txBody>
          <a:bodyPr wrap="none">
            <a:spAutoFit/>
          </a:bodyPr>
          <a:lstStyle/>
          <a:p>
            <a:r>
              <a:rPr lang="en-US" dirty="0" smtClean="0">
                <a:solidFill>
                  <a:schemeClr val="tx1"/>
                </a:solidFill>
              </a:rPr>
              <a:t>Finalize performance measures </a:t>
            </a:r>
            <a:endParaRPr lang="en-US" dirty="0">
              <a:solidFill>
                <a:schemeClr val="tx1"/>
              </a:solidFill>
            </a:endParaRPr>
          </a:p>
        </p:txBody>
      </p:sp>
      <p:sp>
        <p:nvSpPr>
          <p:cNvPr id="8" name="Rectangle 7"/>
          <p:cNvSpPr/>
          <p:nvPr/>
        </p:nvSpPr>
        <p:spPr>
          <a:xfrm>
            <a:off x="475237" y="3356577"/>
            <a:ext cx="3940502" cy="400110"/>
          </a:xfrm>
          <a:prstGeom prst="rect">
            <a:avLst/>
          </a:prstGeom>
        </p:spPr>
        <p:txBody>
          <a:bodyPr wrap="none">
            <a:spAutoFit/>
          </a:bodyPr>
          <a:lstStyle/>
          <a:p>
            <a:r>
              <a:rPr lang="en-US" dirty="0" smtClean="0">
                <a:solidFill>
                  <a:schemeClr val="tx1"/>
                </a:solidFill>
              </a:rPr>
              <a:t>Set initial performance targets </a:t>
            </a:r>
            <a:endParaRPr lang="en-US" dirty="0">
              <a:solidFill>
                <a:schemeClr val="tx1"/>
              </a:solidFill>
            </a:endParaRPr>
          </a:p>
        </p:txBody>
      </p:sp>
      <p:sp>
        <p:nvSpPr>
          <p:cNvPr id="9" name="Rectangle 8"/>
          <p:cNvSpPr/>
          <p:nvPr/>
        </p:nvSpPr>
        <p:spPr>
          <a:xfrm>
            <a:off x="468916" y="3792513"/>
            <a:ext cx="4442242" cy="400110"/>
          </a:xfrm>
          <a:prstGeom prst="rect">
            <a:avLst/>
          </a:prstGeom>
        </p:spPr>
        <p:txBody>
          <a:bodyPr wrap="none">
            <a:spAutoFit/>
          </a:bodyPr>
          <a:lstStyle/>
          <a:p>
            <a:r>
              <a:rPr lang="en-US" dirty="0" smtClean="0">
                <a:solidFill>
                  <a:schemeClr val="tx1"/>
                </a:solidFill>
              </a:rPr>
              <a:t>Prepare for performance reporting </a:t>
            </a:r>
            <a:endParaRPr lang="en-US" dirty="0">
              <a:solidFill>
                <a:schemeClr val="tx1"/>
              </a:solidFill>
            </a:endParaRPr>
          </a:p>
        </p:txBody>
      </p:sp>
      <p:sp>
        <p:nvSpPr>
          <p:cNvPr id="10" name="Rectangle 9"/>
          <p:cNvSpPr/>
          <p:nvPr/>
        </p:nvSpPr>
        <p:spPr>
          <a:xfrm>
            <a:off x="255180" y="4202151"/>
            <a:ext cx="6113722" cy="400110"/>
          </a:xfrm>
          <a:prstGeom prst="rect">
            <a:avLst/>
          </a:prstGeom>
        </p:spPr>
        <p:txBody>
          <a:bodyPr wrap="square">
            <a:spAutoFit/>
          </a:bodyPr>
          <a:lstStyle/>
          <a:p>
            <a:r>
              <a:rPr lang="en-US" dirty="0" smtClean="0">
                <a:solidFill>
                  <a:schemeClr val="tx1"/>
                </a:solidFill>
              </a:rPr>
              <a:t>Refine future performance monitoring details </a:t>
            </a:r>
            <a:endParaRPr lang="en-US" dirty="0">
              <a:solidFill>
                <a:schemeClr val="tx1"/>
              </a:solidFill>
            </a:endParaRPr>
          </a:p>
        </p:txBody>
      </p:sp>
      <p:sp>
        <p:nvSpPr>
          <p:cNvPr id="11" name="Rectangle 10"/>
          <p:cNvSpPr/>
          <p:nvPr/>
        </p:nvSpPr>
        <p:spPr>
          <a:xfrm>
            <a:off x="427587" y="4632485"/>
            <a:ext cx="4652492" cy="400110"/>
          </a:xfrm>
          <a:prstGeom prst="rect">
            <a:avLst/>
          </a:prstGeom>
        </p:spPr>
        <p:txBody>
          <a:bodyPr wrap="none">
            <a:spAutoFit/>
          </a:bodyPr>
          <a:lstStyle/>
          <a:p>
            <a:r>
              <a:rPr lang="en-US" dirty="0" smtClean="0">
                <a:solidFill>
                  <a:schemeClr val="tx1"/>
                </a:solidFill>
              </a:rPr>
              <a:t>Track future implementation details </a:t>
            </a:r>
            <a:endParaRPr lang="en-US" dirty="0">
              <a:solidFill>
                <a:schemeClr val="tx1"/>
              </a:solidFill>
            </a:endParaRPr>
          </a:p>
        </p:txBody>
      </p:sp>
      <p:sp>
        <p:nvSpPr>
          <p:cNvPr id="12" name="Rectangle 11"/>
          <p:cNvSpPr/>
          <p:nvPr/>
        </p:nvSpPr>
        <p:spPr>
          <a:xfrm>
            <a:off x="63797" y="5371733"/>
            <a:ext cx="7793666" cy="400110"/>
          </a:xfrm>
          <a:prstGeom prst="rect">
            <a:avLst/>
          </a:prstGeom>
        </p:spPr>
        <p:txBody>
          <a:bodyPr wrap="square">
            <a:spAutoFit/>
          </a:bodyPr>
          <a:lstStyle/>
          <a:p>
            <a:r>
              <a:rPr lang="en-US" dirty="0" smtClean="0">
                <a:solidFill>
                  <a:srgbClr val="FFC000"/>
                </a:solidFill>
              </a:rPr>
              <a:t>Enhance integration within statewide planning processes </a:t>
            </a:r>
            <a:endParaRPr lang="en-US" dirty="0">
              <a:solidFill>
                <a:srgbClr val="FFC000"/>
              </a:solidFill>
            </a:endParaRPr>
          </a:p>
        </p:txBody>
      </p:sp>
      <p:sp>
        <p:nvSpPr>
          <p:cNvPr id="13" name="Rectangle 12"/>
          <p:cNvSpPr/>
          <p:nvPr/>
        </p:nvSpPr>
        <p:spPr>
          <a:xfrm>
            <a:off x="0" y="5860824"/>
            <a:ext cx="7347069" cy="400110"/>
          </a:xfrm>
          <a:prstGeom prst="rect">
            <a:avLst/>
          </a:prstGeom>
        </p:spPr>
        <p:txBody>
          <a:bodyPr wrap="square">
            <a:spAutoFit/>
          </a:bodyPr>
          <a:lstStyle/>
          <a:p>
            <a:r>
              <a:rPr lang="en-US" dirty="0" smtClean="0">
                <a:solidFill>
                  <a:srgbClr val="FFC000"/>
                </a:solidFill>
              </a:rPr>
              <a:t>Inform future funding and implementation decisions </a:t>
            </a:r>
            <a:endParaRPr lang="en-US" dirty="0">
              <a:solidFill>
                <a:srgbClr val="FFC000"/>
              </a:solidFill>
            </a:endParaRPr>
          </a:p>
        </p:txBody>
      </p:sp>
      <p:pic>
        <p:nvPicPr>
          <p:cNvPr id="14" name="irc_mi" descr="http://vector.me/files/images/1/7/178682/green_checkmark_clip_art.jpg"/>
          <p:cNvPicPr>
            <a:picLocks noChangeAspect="1" noChangeArrowheads="1"/>
          </p:cNvPicPr>
          <p:nvPr/>
        </p:nvPicPr>
        <p:blipFill>
          <a:blip r:embed="rId2" cstate="print"/>
          <a:srcRect/>
          <a:stretch>
            <a:fillRect/>
          </a:stretch>
        </p:blipFill>
        <p:spPr bwMode="auto">
          <a:xfrm>
            <a:off x="6577046" y="2237001"/>
            <a:ext cx="578666" cy="498129"/>
          </a:xfrm>
          <a:prstGeom prst="rect">
            <a:avLst/>
          </a:prstGeom>
          <a:noFill/>
        </p:spPr>
      </p:pic>
      <p:cxnSp>
        <p:nvCxnSpPr>
          <p:cNvPr id="16" name="Straight Connector 15"/>
          <p:cNvCxnSpPr/>
          <p:nvPr/>
        </p:nvCxnSpPr>
        <p:spPr bwMode="auto">
          <a:xfrm>
            <a:off x="4369980" y="3009056"/>
            <a:ext cx="2721936" cy="786809"/>
          </a:xfrm>
          <a:prstGeom prst="line">
            <a:avLst/>
          </a:prstGeom>
          <a:solidFill>
            <a:schemeClr val="accent1"/>
          </a:solidFill>
          <a:ln w="4127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flipV="1">
            <a:off x="5007935" y="4125475"/>
            <a:ext cx="2094614" cy="893135"/>
          </a:xfrm>
          <a:prstGeom prst="line">
            <a:avLst/>
          </a:prstGeom>
          <a:solidFill>
            <a:schemeClr val="accent1"/>
          </a:solidFill>
          <a:ln w="41275" cap="flat" cmpd="sng" algn="ctr">
            <a:solidFill>
              <a:schemeClr val="tx1"/>
            </a:solidFill>
            <a:prstDash val="solid"/>
            <a:round/>
            <a:headEnd type="none" w="med" len="med"/>
            <a:tailEnd type="none" w="med" len="med"/>
          </a:ln>
          <a:effectLst/>
        </p:spPr>
      </p:cxnSp>
      <p:sp>
        <p:nvSpPr>
          <p:cNvPr id="23" name="TextBox 22"/>
          <p:cNvSpPr txBox="1"/>
          <p:nvPr/>
        </p:nvSpPr>
        <p:spPr>
          <a:xfrm>
            <a:off x="7177457" y="3636376"/>
            <a:ext cx="1268296" cy="707886"/>
          </a:xfrm>
          <a:prstGeom prst="rect">
            <a:avLst/>
          </a:prstGeom>
          <a:noFill/>
        </p:spPr>
        <p:txBody>
          <a:bodyPr wrap="none" rtlCol="0">
            <a:spAutoFit/>
          </a:bodyPr>
          <a:lstStyle/>
          <a:p>
            <a:r>
              <a:rPr lang="en-US" dirty="0" smtClean="0">
                <a:solidFill>
                  <a:schemeClr val="tx1"/>
                </a:solidFill>
              </a:rPr>
              <a:t>Pending </a:t>
            </a:r>
            <a:br>
              <a:rPr lang="en-US" dirty="0" smtClean="0">
                <a:solidFill>
                  <a:schemeClr val="tx1"/>
                </a:solidFill>
              </a:rPr>
            </a:br>
            <a:r>
              <a:rPr lang="en-US" dirty="0" smtClean="0">
                <a:solidFill>
                  <a:schemeClr val="tx1"/>
                </a:solidFill>
              </a:rPr>
              <a:t>US DOT</a:t>
            </a:r>
            <a:endParaRPr lang="en-US" dirty="0">
              <a:solidFill>
                <a:schemeClr val="tx1"/>
              </a:solidFill>
            </a:endParaRPr>
          </a:p>
        </p:txBody>
      </p:sp>
      <p:sp>
        <p:nvSpPr>
          <p:cNvPr id="24" name="Rectangle 23"/>
          <p:cNvSpPr/>
          <p:nvPr/>
        </p:nvSpPr>
        <p:spPr>
          <a:xfrm>
            <a:off x="414667" y="308345"/>
            <a:ext cx="5752215" cy="523220"/>
          </a:xfrm>
          <a:prstGeom prst="rect">
            <a:avLst/>
          </a:prstGeom>
        </p:spPr>
        <p:txBody>
          <a:bodyPr wrap="square">
            <a:spAutoFit/>
          </a:bodyPr>
          <a:lstStyle/>
          <a:p>
            <a:r>
              <a:rPr lang="en-US" sz="2800" dirty="0" smtClean="0">
                <a:solidFill>
                  <a:srgbClr val="FFFF00"/>
                </a:solidFill>
              </a:rPr>
              <a:t>Beyond the Freight Plan…….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7658100" y="6257925"/>
            <a:ext cx="1266825" cy="371475"/>
          </a:xfrm>
          <a:prstGeom prst="rect">
            <a:avLst/>
          </a:prstGeom>
          <a:solidFill>
            <a:schemeClr val="bg1"/>
          </a:solidFill>
          <a:ln w="12700" algn="ctr">
            <a:noFill/>
            <a:miter lim="800000"/>
            <a:headEnd/>
            <a:tailEnd/>
          </a:ln>
        </p:spPr>
        <p:txBody>
          <a:bodyPr wrap="none" anchor="ctr"/>
          <a:lstStyle/>
          <a:p>
            <a:endParaRPr lang="en-US"/>
          </a:p>
        </p:txBody>
      </p:sp>
      <p:sp>
        <p:nvSpPr>
          <p:cNvPr id="3" name="Rectangle 2"/>
          <p:cNvSpPr/>
          <p:nvPr/>
        </p:nvSpPr>
        <p:spPr>
          <a:xfrm>
            <a:off x="514064" y="1230023"/>
            <a:ext cx="4458272" cy="400110"/>
          </a:xfrm>
          <a:prstGeom prst="rect">
            <a:avLst/>
          </a:prstGeom>
        </p:spPr>
        <p:txBody>
          <a:bodyPr wrap="none">
            <a:spAutoFit/>
          </a:bodyPr>
          <a:lstStyle/>
          <a:p>
            <a:r>
              <a:rPr lang="en-US" i="1" dirty="0" smtClean="0">
                <a:solidFill>
                  <a:srgbClr val="FFFF00"/>
                </a:solidFill>
              </a:rPr>
              <a:t>Future Plan Enhancement Options </a:t>
            </a:r>
            <a:endParaRPr lang="en-US" dirty="0">
              <a:solidFill>
                <a:srgbClr val="FFFF00"/>
              </a:solidFill>
            </a:endParaRPr>
          </a:p>
        </p:txBody>
      </p:sp>
      <p:sp>
        <p:nvSpPr>
          <p:cNvPr id="4" name="Rectangle 3"/>
          <p:cNvSpPr/>
          <p:nvPr/>
        </p:nvSpPr>
        <p:spPr>
          <a:xfrm>
            <a:off x="393404" y="1990566"/>
            <a:ext cx="5124894" cy="400110"/>
          </a:xfrm>
          <a:prstGeom prst="rect">
            <a:avLst/>
          </a:prstGeom>
        </p:spPr>
        <p:txBody>
          <a:bodyPr wrap="square">
            <a:spAutoFit/>
          </a:bodyPr>
          <a:lstStyle/>
          <a:p>
            <a:r>
              <a:rPr lang="en-US" dirty="0" smtClean="0">
                <a:solidFill>
                  <a:schemeClr val="tx1"/>
                </a:solidFill>
              </a:rPr>
              <a:t>Maintain future commodity flow data </a:t>
            </a:r>
            <a:endParaRPr lang="en-US" dirty="0">
              <a:solidFill>
                <a:schemeClr val="tx1"/>
              </a:solidFill>
            </a:endParaRPr>
          </a:p>
        </p:txBody>
      </p:sp>
      <p:sp>
        <p:nvSpPr>
          <p:cNvPr id="5" name="Rectangle 4"/>
          <p:cNvSpPr/>
          <p:nvPr/>
        </p:nvSpPr>
        <p:spPr>
          <a:xfrm>
            <a:off x="660900" y="2559124"/>
            <a:ext cx="4100803" cy="400110"/>
          </a:xfrm>
          <a:prstGeom prst="rect">
            <a:avLst/>
          </a:prstGeom>
        </p:spPr>
        <p:txBody>
          <a:bodyPr wrap="none">
            <a:spAutoFit/>
          </a:bodyPr>
          <a:lstStyle/>
          <a:p>
            <a:r>
              <a:rPr lang="en-US" dirty="0" smtClean="0">
                <a:solidFill>
                  <a:schemeClr val="tx1"/>
                </a:solidFill>
              </a:rPr>
              <a:t>Maintain the Cube Cargo model </a:t>
            </a:r>
            <a:endParaRPr lang="en-US" dirty="0">
              <a:solidFill>
                <a:schemeClr val="tx1"/>
              </a:solidFill>
            </a:endParaRPr>
          </a:p>
        </p:txBody>
      </p:sp>
      <p:sp>
        <p:nvSpPr>
          <p:cNvPr id="7" name="Rectangle 6"/>
          <p:cNvSpPr/>
          <p:nvPr/>
        </p:nvSpPr>
        <p:spPr>
          <a:xfrm>
            <a:off x="499729" y="3075088"/>
            <a:ext cx="6326372" cy="400110"/>
          </a:xfrm>
          <a:prstGeom prst="rect">
            <a:avLst/>
          </a:prstGeom>
        </p:spPr>
        <p:txBody>
          <a:bodyPr wrap="square">
            <a:spAutoFit/>
          </a:bodyPr>
          <a:lstStyle/>
          <a:p>
            <a:r>
              <a:rPr lang="en-US" dirty="0" smtClean="0">
                <a:solidFill>
                  <a:schemeClr val="tx1"/>
                </a:solidFill>
              </a:rPr>
              <a:t>Investigate additional freight planning scenarios </a:t>
            </a:r>
            <a:endParaRPr lang="en-US" dirty="0">
              <a:solidFill>
                <a:schemeClr val="tx1"/>
              </a:solidFill>
            </a:endParaRPr>
          </a:p>
        </p:txBody>
      </p:sp>
      <p:sp>
        <p:nvSpPr>
          <p:cNvPr id="8" name="Rectangle 7"/>
          <p:cNvSpPr/>
          <p:nvPr/>
        </p:nvSpPr>
        <p:spPr>
          <a:xfrm>
            <a:off x="630101" y="3601116"/>
            <a:ext cx="3248005" cy="400110"/>
          </a:xfrm>
          <a:prstGeom prst="rect">
            <a:avLst/>
          </a:prstGeom>
        </p:spPr>
        <p:txBody>
          <a:bodyPr wrap="none">
            <a:spAutoFit/>
          </a:bodyPr>
          <a:lstStyle/>
          <a:p>
            <a:r>
              <a:rPr lang="en-US" dirty="0" smtClean="0">
                <a:solidFill>
                  <a:schemeClr val="tx1"/>
                </a:solidFill>
              </a:rPr>
              <a:t>Study key supply chains </a:t>
            </a:r>
            <a:endParaRPr lang="en-US" dirty="0">
              <a:solidFill>
                <a:schemeClr val="tx1"/>
              </a:solidFill>
            </a:endParaRPr>
          </a:p>
        </p:txBody>
      </p:sp>
      <p:sp>
        <p:nvSpPr>
          <p:cNvPr id="9" name="Rectangle 8"/>
          <p:cNvSpPr/>
          <p:nvPr/>
        </p:nvSpPr>
        <p:spPr>
          <a:xfrm>
            <a:off x="489097" y="4127710"/>
            <a:ext cx="6858000" cy="400110"/>
          </a:xfrm>
          <a:prstGeom prst="rect">
            <a:avLst/>
          </a:prstGeom>
        </p:spPr>
        <p:txBody>
          <a:bodyPr wrap="square">
            <a:spAutoFit/>
          </a:bodyPr>
          <a:lstStyle/>
          <a:p>
            <a:r>
              <a:rPr lang="en-US" dirty="0" smtClean="0">
                <a:solidFill>
                  <a:schemeClr val="tx1"/>
                </a:solidFill>
              </a:rPr>
              <a:t>Study potential expansion of CVISN’s VWS coverage </a:t>
            </a:r>
            <a:endParaRPr lang="en-US" dirty="0">
              <a:solidFill>
                <a:schemeClr val="tx1"/>
              </a:solidFill>
            </a:endParaRPr>
          </a:p>
        </p:txBody>
      </p:sp>
      <p:sp>
        <p:nvSpPr>
          <p:cNvPr id="10" name="Rectangle 9"/>
          <p:cNvSpPr/>
          <p:nvPr/>
        </p:nvSpPr>
        <p:spPr>
          <a:xfrm>
            <a:off x="467831" y="5329191"/>
            <a:ext cx="7176977" cy="400110"/>
          </a:xfrm>
          <a:prstGeom prst="rect">
            <a:avLst/>
          </a:prstGeom>
        </p:spPr>
        <p:txBody>
          <a:bodyPr wrap="square">
            <a:spAutoFit/>
          </a:bodyPr>
          <a:lstStyle/>
          <a:p>
            <a:r>
              <a:rPr lang="en-US" dirty="0" smtClean="0">
                <a:solidFill>
                  <a:schemeClr val="tx1"/>
                </a:solidFill>
              </a:rPr>
              <a:t>Evaluate strategies for compiling multistate crash data </a:t>
            </a:r>
            <a:endParaRPr lang="en-US" dirty="0">
              <a:solidFill>
                <a:schemeClr val="tx1"/>
              </a:solidFill>
            </a:endParaRPr>
          </a:p>
        </p:txBody>
      </p:sp>
      <p:sp>
        <p:nvSpPr>
          <p:cNvPr id="11" name="Rectangle 10"/>
          <p:cNvSpPr/>
          <p:nvPr/>
        </p:nvSpPr>
        <p:spPr>
          <a:xfrm>
            <a:off x="639261" y="4760063"/>
            <a:ext cx="4144083" cy="400110"/>
          </a:xfrm>
          <a:prstGeom prst="rect">
            <a:avLst/>
          </a:prstGeom>
        </p:spPr>
        <p:txBody>
          <a:bodyPr wrap="none">
            <a:spAutoFit/>
          </a:bodyPr>
          <a:lstStyle/>
          <a:p>
            <a:r>
              <a:rPr lang="en-US" dirty="0" smtClean="0">
                <a:solidFill>
                  <a:schemeClr val="tx1"/>
                </a:solidFill>
              </a:rPr>
              <a:t>Integrate dashboard summaries </a:t>
            </a:r>
            <a:endParaRPr lang="en-US" dirty="0">
              <a:solidFill>
                <a:schemeClr val="tx1"/>
              </a:solidFill>
            </a:endParaRPr>
          </a:p>
        </p:txBody>
      </p:sp>
      <p:sp>
        <p:nvSpPr>
          <p:cNvPr id="12" name="Rectangle 11"/>
          <p:cNvSpPr/>
          <p:nvPr/>
        </p:nvSpPr>
        <p:spPr>
          <a:xfrm>
            <a:off x="616688" y="5940847"/>
            <a:ext cx="8293395" cy="707886"/>
          </a:xfrm>
          <a:prstGeom prst="rect">
            <a:avLst/>
          </a:prstGeom>
        </p:spPr>
        <p:txBody>
          <a:bodyPr wrap="square">
            <a:spAutoFit/>
          </a:bodyPr>
          <a:lstStyle/>
          <a:p>
            <a:pPr algn="l"/>
            <a:r>
              <a:rPr lang="en-US" dirty="0" smtClean="0">
                <a:solidFill>
                  <a:schemeClr val="tx1"/>
                </a:solidFill>
              </a:rPr>
              <a:t>Develop a mapping and data platform to summarize Delmarva’s freight environment </a:t>
            </a:r>
            <a:endParaRPr lang="en-US" dirty="0">
              <a:solidFill>
                <a:schemeClr val="tx1"/>
              </a:solidFill>
            </a:endParaRPr>
          </a:p>
        </p:txBody>
      </p:sp>
      <p:sp>
        <p:nvSpPr>
          <p:cNvPr id="15" name="Rectangle 14"/>
          <p:cNvSpPr/>
          <p:nvPr/>
        </p:nvSpPr>
        <p:spPr>
          <a:xfrm>
            <a:off x="414667" y="308345"/>
            <a:ext cx="5752215" cy="523220"/>
          </a:xfrm>
          <a:prstGeom prst="rect">
            <a:avLst/>
          </a:prstGeom>
        </p:spPr>
        <p:txBody>
          <a:bodyPr wrap="square">
            <a:spAutoFit/>
          </a:bodyPr>
          <a:lstStyle/>
          <a:p>
            <a:r>
              <a:rPr lang="en-US" sz="2800" dirty="0" smtClean="0">
                <a:solidFill>
                  <a:srgbClr val="FFFF00"/>
                </a:solidFill>
              </a:rPr>
              <a:t>Beyond the Freight Plan…….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lank 1">
      <a:dk1>
        <a:srgbClr val="000000"/>
      </a:dk1>
      <a:lt1>
        <a:srgbClr val="FFFFFF"/>
      </a:lt1>
      <a:dk2>
        <a:srgbClr val="022E56"/>
      </a:dk2>
      <a:lt2>
        <a:srgbClr val="FFFFFF"/>
      </a:lt2>
      <a:accent1>
        <a:srgbClr val="30A230"/>
      </a:accent1>
      <a:accent2>
        <a:srgbClr val="C20000"/>
      </a:accent2>
      <a:accent3>
        <a:srgbClr val="AAADB4"/>
      </a:accent3>
      <a:accent4>
        <a:srgbClr val="DADADA"/>
      </a:accent4>
      <a:accent5>
        <a:srgbClr val="ADCEAD"/>
      </a:accent5>
      <a:accent6>
        <a:srgbClr val="B00000"/>
      </a:accent6>
      <a:hlink>
        <a:srgbClr val="0099CC"/>
      </a:hlink>
      <a:folHlink>
        <a:srgbClr val="B2962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000000"/>
            </a:solidFill>
            <a:effectLst/>
            <a:latin typeface="Arial" charset="0"/>
          </a:defRPr>
        </a:defPPr>
      </a:lstStyle>
    </a:lnDef>
  </a:objectDefaults>
  <a:extraClrSchemeLst>
    <a:extraClrScheme>
      <a:clrScheme name="Blank 1">
        <a:dk1>
          <a:srgbClr val="000000"/>
        </a:dk1>
        <a:lt1>
          <a:srgbClr val="FFFFFF"/>
        </a:lt1>
        <a:dk2>
          <a:srgbClr val="022E56"/>
        </a:dk2>
        <a:lt2>
          <a:srgbClr val="FFFFFF"/>
        </a:lt2>
        <a:accent1>
          <a:srgbClr val="30A230"/>
        </a:accent1>
        <a:accent2>
          <a:srgbClr val="C20000"/>
        </a:accent2>
        <a:accent3>
          <a:srgbClr val="AAADB4"/>
        </a:accent3>
        <a:accent4>
          <a:srgbClr val="DADADA"/>
        </a:accent4>
        <a:accent5>
          <a:srgbClr val="ADCEAD"/>
        </a:accent5>
        <a:accent6>
          <a:srgbClr val="B00000"/>
        </a:accent6>
        <a:hlink>
          <a:srgbClr val="0099CC"/>
        </a:hlink>
        <a:folHlink>
          <a:srgbClr val="B29620"/>
        </a:folHlink>
      </a:clrScheme>
      <a:clrMap bg1="dk2" tx1="lt1" bg2="dk1" tx2="lt2" accent1="accent1" accent2="accent2" accent3="accent3" accent4="accent4" accent5="accent5" accent6="accent6" hlink="hlink" folHlink="folHlink"/>
    </a:extraClrScheme>
    <a:extraClrScheme>
      <a:clrScheme name="Blank 2">
        <a:dk1>
          <a:srgbClr val="000000"/>
        </a:dk1>
        <a:lt1>
          <a:srgbClr val="FFFFFF"/>
        </a:lt1>
        <a:dk2>
          <a:srgbClr val="000000"/>
        </a:dk2>
        <a:lt2>
          <a:srgbClr val="000000"/>
        </a:lt2>
        <a:accent1>
          <a:srgbClr val="30A230"/>
        </a:accent1>
        <a:accent2>
          <a:srgbClr val="C20000"/>
        </a:accent2>
        <a:accent3>
          <a:srgbClr val="FFFFFF"/>
        </a:accent3>
        <a:accent4>
          <a:srgbClr val="000000"/>
        </a:accent4>
        <a:accent5>
          <a:srgbClr val="ADCEAD"/>
        </a:accent5>
        <a:accent6>
          <a:srgbClr val="B00000"/>
        </a:accent6>
        <a:hlink>
          <a:srgbClr val="0099CC"/>
        </a:hlink>
        <a:folHlink>
          <a:srgbClr val="B2962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FF00"/>
      </a:dk2>
      <a:lt2>
        <a:srgbClr val="FF0000"/>
      </a:lt2>
      <a:accent1>
        <a:srgbClr val="0000FF"/>
      </a:accent1>
      <a:accent2>
        <a:srgbClr val="00FFFF"/>
      </a:accent2>
      <a:accent3>
        <a:srgbClr val="FFFFFF"/>
      </a:accent3>
      <a:accent4>
        <a:srgbClr val="000000"/>
      </a:accent4>
      <a:accent5>
        <a:srgbClr val="AAAAFF"/>
      </a:accent5>
      <a:accent6>
        <a:srgbClr val="00E7E7"/>
      </a:accent6>
      <a:hlink>
        <a:srgbClr val="FF00FF"/>
      </a:hlink>
      <a:folHlink>
        <a:srgbClr val="FF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FF00"/>
      </a:dk2>
      <a:lt2>
        <a:srgbClr val="FF0000"/>
      </a:lt2>
      <a:accent1>
        <a:srgbClr val="0000FF"/>
      </a:accent1>
      <a:accent2>
        <a:srgbClr val="00FFFF"/>
      </a:accent2>
      <a:accent3>
        <a:srgbClr val="FFFFFF"/>
      </a:accent3>
      <a:accent4>
        <a:srgbClr val="000000"/>
      </a:accent4>
      <a:accent5>
        <a:srgbClr val="AAAAFF"/>
      </a:accent5>
      <a:accent6>
        <a:srgbClr val="00E7E7"/>
      </a:accent6>
      <a:hlink>
        <a:srgbClr val="FF00FF"/>
      </a:hlink>
      <a:folHlink>
        <a:srgbClr val="FF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Studio</Template>
  <TotalTime>12814</TotalTime>
  <Pages>2</Pages>
  <Words>613</Words>
  <Application>Microsoft Office PowerPoint</Application>
  <PresentationFormat>On-screen Show (4:3)</PresentationFormat>
  <Paragraphs>134</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Blank</vt:lpstr>
      <vt:lpstr>Slide 0</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Company>Cambridge Systematics,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subject/>
  <dc:creator>Agnes K. Muszynska</dc:creator>
  <cp:keywords/>
  <dc:description/>
  <cp:lastModifiedBy>Daniel Blevins</cp:lastModifiedBy>
  <cp:revision>993</cp:revision>
  <cp:lastPrinted>2002-11-08T16:27:55Z</cp:lastPrinted>
  <dcterms:created xsi:type="dcterms:W3CDTF">2006-04-11T23:09:31Z</dcterms:created>
  <dcterms:modified xsi:type="dcterms:W3CDTF">2015-12-14T21:05:46Z</dcterms:modified>
</cp:coreProperties>
</file>